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514" r:id="rId2"/>
    <p:sldId id="540" r:id="rId3"/>
    <p:sldId id="545" r:id="rId4"/>
    <p:sldId id="557" r:id="rId5"/>
    <p:sldId id="561" r:id="rId6"/>
    <p:sldId id="562" r:id="rId7"/>
    <p:sldId id="563" r:id="rId8"/>
    <p:sldId id="564" r:id="rId9"/>
    <p:sldId id="565" r:id="rId10"/>
    <p:sldId id="567" r:id="rId11"/>
    <p:sldId id="566" r:id="rId12"/>
    <p:sldId id="549" r:id="rId13"/>
    <p:sldId id="550" r:id="rId14"/>
    <p:sldId id="569" r:id="rId15"/>
    <p:sldId id="551" r:id="rId16"/>
    <p:sldId id="572" r:id="rId17"/>
    <p:sldId id="573" r:id="rId18"/>
    <p:sldId id="574" r:id="rId19"/>
    <p:sldId id="575" r:id="rId20"/>
    <p:sldId id="553" r:id="rId21"/>
    <p:sldId id="554" r:id="rId22"/>
    <p:sldId id="576" r:id="rId23"/>
    <p:sldId id="577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88" r:id="rId32"/>
    <p:sldId id="589" r:id="rId33"/>
    <p:sldId id="590" r:id="rId34"/>
    <p:sldId id="591" r:id="rId35"/>
    <p:sldId id="592" r:id="rId36"/>
    <p:sldId id="593" r:id="rId37"/>
    <p:sldId id="595" r:id="rId38"/>
    <p:sldId id="596" r:id="rId39"/>
    <p:sldId id="597" r:id="rId40"/>
    <p:sldId id="599" r:id="rId41"/>
    <p:sldId id="600" r:id="rId42"/>
    <p:sldId id="555" r:id="rId43"/>
  </p:sldIdLst>
  <p:sldSz cx="9144000" cy="6858000" type="screen4x3"/>
  <p:notesSz cx="7099300" cy="10234613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맑은 고딕" pitchFamily="50" charset="-127"/>
        <a:ea typeface="맑은 고딕" pitchFamily="50" charset="-127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F8155"/>
    <a:srgbClr val="1F412A"/>
    <a:srgbClr val="0BEB20"/>
    <a:srgbClr val="87F992"/>
    <a:srgbClr val="FFEEB9"/>
    <a:srgbClr val="AFDC7E"/>
    <a:srgbClr val="FFD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987" autoAdjust="0"/>
  </p:normalViewPr>
  <p:slideViewPr>
    <p:cSldViewPr snapToGrid="0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99" cy="511175"/>
          </a:xfrm>
          <a:prstGeom prst="rect">
            <a:avLst/>
          </a:prstGeom>
        </p:spPr>
        <p:txBody>
          <a:bodyPr vert="horz" lIns="91424" tIns="45713" rIns="91424" bIns="45713" rtlCol="0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615" y="1"/>
            <a:ext cx="3076098" cy="511175"/>
          </a:xfrm>
          <a:prstGeom prst="rect">
            <a:avLst/>
          </a:prstGeom>
        </p:spPr>
        <p:txBody>
          <a:bodyPr vert="horz" lIns="91424" tIns="45713" rIns="91424" bIns="45713" rtlCol="0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851"/>
            <a:ext cx="3076099" cy="511175"/>
          </a:xfrm>
          <a:prstGeom prst="rect">
            <a:avLst/>
          </a:prstGeom>
        </p:spPr>
        <p:txBody>
          <a:bodyPr vert="horz" lIns="91424" tIns="45713" rIns="91424" bIns="45713" rtlCol="0" anchor="b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615" y="9721851"/>
            <a:ext cx="3076098" cy="511175"/>
          </a:xfrm>
          <a:prstGeom prst="rect">
            <a:avLst/>
          </a:prstGeom>
        </p:spPr>
        <p:txBody>
          <a:bodyPr vert="horz" lIns="91424" tIns="45713" rIns="91424" bIns="45713" rtlCol="0" anchor="b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72C309-A46A-49FE-B761-9F9B03FCF4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390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99" cy="511175"/>
          </a:xfrm>
          <a:prstGeom prst="rect">
            <a:avLst/>
          </a:prstGeom>
        </p:spPr>
        <p:txBody>
          <a:bodyPr vert="horz" lIns="99031" tIns="49515" rIns="99031" bIns="49515" rtlCol="0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615" y="1"/>
            <a:ext cx="3076098" cy="511175"/>
          </a:xfrm>
          <a:prstGeom prst="rect">
            <a:avLst/>
          </a:prstGeom>
        </p:spPr>
        <p:txBody>
          <a:bodyPr vert="horz" lIns="99031" tIns="49515" rIns="99031" bIns="49515" rtlCol="0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1" tIns="49515" rIns="99031" bIns="4951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723" y="4860925"/>
            <a:ext cx="5679440" cy="4605338"/>
          </a:xfrm>
          <a:prstGeom prst="rect">
            <a:avLst/>
          </a:prstGeom>
        </p:spPr>
        <p:txBody>
          <a:bodyPr vert="horz" lIns="99031" tIns="49515" rIns="99031" bIns="49515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851"/>
            <a:ext cx="3076099" cy="511175"/>
          </a:xfrm>
          <a:prstGeom prst="rect">
            <a:avLst/>
          </a:prstGeom>
        </p:spPr>
        <p:txBody>
          <a:bodyPr vert="horz" lIns="99031" tIns="49515" rIns="99031" bIns="49515" rtlCol="0" anchor="b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615" y="9721851"/>
            <a:ext cx="3076098" cy="511175"/>
          </a:xfrm>
          <a:prstGeom prst="rect">
            <a:avLst/>
          </a:prstGeom>
        </p:spPr>
        <p:txBody>
          <a:bodyPr vert="horz" lIns="99031" tIns="49515" rIns="99031" bIns="49515" rtlCol="0" anchor="b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10DA64A-DB91-4A4A-B9A6-3B256695C67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6878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2016-08-04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9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98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33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12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이전 단계에서 만들어진 특징지도 블록을 붙여서 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행렬을 만들어가면서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 행렬에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연산을 하기 때문에 새로운 특징이 추출될 가능성이 높다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추출된 특징이 다시 추출될 가능성도 높다는 약점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4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2813">
              <a:spcBef>
                <a:spcPct val="0"/>
              </a:spcBef>
            </a:pPr>
            <a:endParaRPr lang="en-US" altLang="en-US" dirty="0">
              <a:ea typeface="맑은 고딕" pitchFamily="50" charset="-127"/>
            </a:endParaRPr>
          </a:p>
        </p:txBody>
      </p:sp>
      <p:sp>
        <p:nvSpPr>
          <p:cNvPr id="2027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B99FE8D-12BC-4C7D-B504-67FEEAD756B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</p:spTree>
    <p:extLst>
      <p:ext uri="{BB962C8B-B14F-4D97-AF65-F5344CB8AC3E}">
        <p14:creationId xmlns:p14="http://schemas.microsoft.com/office/powerpoint/2010/main" val="3348577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02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1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4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44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0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72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충북대 인공지능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0DA64A-DB91-4A4A-B9A6-3B256695C676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83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147D7-25D8-4A32-B73C-787CB08FBC62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0D953-1184-4279-9ECA-4B651518001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1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11643-DC1E-4182-9663-6BD5B680E116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4DD2D-8319-4358-A67F-124A585E3DA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93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55263-93CD-4821-B7B4-E94DDDFD2A35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3B9C2-341F-4E8E-81EA-4C7A2629113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0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/>
          </a:bodyPr>
          <a:lstStyle>
            <a:lvl1pPr>
              <a:buFont typeface="Wingdings" pitchFamily="2" charset="2"/>
              <a:buChar char="v"/>
              <a:defRPr sz="2000"/>
            </a:lvl1pPr>
            <a:lvl2pPr>
              <a:buFont typeface="Wingdings" pitchFamily="2" charset="2"/>
              <a:buChar char="§"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8679D-1827-4CEB-B47F-50B03C8446B2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8ECA4B-68BF-44C0-8B58-213A36B3C9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1723B-E318-443A-936B-F5113964516D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9CF26-D412-4605-AC4F-FF3204AD02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46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33D13-7E02-4DB3-8C48-9A4D198E9E15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3C4C-67CC-42E4-850B-D525676BEF7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49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A254D-11FD-45F5-B54C-9BCE6653859D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7D92D-0247-4553-92AB-C6B5E508CD1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1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F075-EC53-4B42-BA14-E1C10A07DE49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05699-6E36-48E7-B79C-51C59CA8625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2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A8066-0E87-40A6-891A-53B3B1588B8B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C3814-B29F-4390-82C0-7AA607D83A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8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C3BB9-D077-49F9-BBA6-DEC90A17419B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2DCB1-88AA-44EA-B994-69D19F5E77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4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E1565-317C-443E-BFD8-088C73ECAF51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42FA9-391A-4563-B2B6-A2B9FC5000A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8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6C85D00-C2BE-43D4-8ED5-B7B7A4AA4C57}" type="datetimeFigureOut">
              <a:rPr lang="ko-KR" altLang="en-US"/>
              <a:pPr>
                <a:defRPr/>
              </a:pPr>
              <a:t>2020. 7. 27.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 latinLnBrk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602801-3949-4E17-BA6E-0F24299F0F6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Comic Sans MS" pitchFamily="66" charset="0"/>
                <a:ea typeface="HY견고딕" pitchFamily="18" charset="-127"/>
              </a:rPr>
              <a:t>딥러닝</a:t>
            </a:r>
            <a:r>
              <a:rPr lang="ko-KR" altLang="en-US" dirty="0">
                <a:latin typeface="Comic Sans MS" pitchFamily="66" charset="0"/>
                <a:ea typeface="HY견고딕" pitchFamily="18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Part IL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omic Sans MS" pitchFamily="66" charset="0"/>
              <a:ea typeface="HY견고딕" pitchFamily="18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371599" y="1772816"/>
            <a:ext cx="6400800" cy="47890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2020</a:t>
            </a:r>
            <a:r>
              <a:rPr lang="ko-KR" altLang="en-US" sz="2400" dirty="0"/>
              <a:t>년 </a:t>
            </a:r>
            <a:r>
              <a:rPr lang="en-US" altLang="ko-KR" sz="2400" dirty="0"/>
              <a:t>SW</a:t>
            </a:r>
            <a:r>
              <a:rPr lang="ko-KR" altLang="en-US" sz="2400" dirty="0"/>
              <a:t>교육 교원 전문성 역량 강화 </a:t>
            </a:r>
            <a:r>
              <a:rPr lang="en-US" altLang="ko-KR" sz="2400" dirty="0"/>
              <a:t>– 4</a:t>
            </a:r>
            <a:r>
              <a:rPr lang="ko-KR" altLang="en-US" sz="2400" dirty="0"/>
              <a:t>기</a:t>
            </a:r>
            <a:endParaRPr lang="en-US" altLang="ko-K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07546" y="3940587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부산가톨릭대학교 소프트웨어학과</a:t>
            </a:r>
            <a:endParaRPr lang="en-US" altLang="ko-KR" dirty="0"/>
          </a:p>
          <a:p>
            <a:pPr algn="ctr"/>
            <a:r>
              <a:rPr lang="ko-KR" altLang="en-US" dirty="0"/>
              <a:t>김민호 </a:t>
            </a:r>
            <a:r>
              <a:rPr lang="en-US" altLang="ko-KR" dirty="0"/>
              <a:t>(minho@cup.ac.kr)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03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5.2.2 </a:t>
            </a:r>
            <a:r>
              <a:rPr lang="ko-KR" altLang="en-US" dirty="0" err="1"/>
              <a:t>풀링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풀링</a:t>
            </a:r>
            <a:r>
              <a:rPr lang="en-US" altLang="ko-KR" dirty="0"/>
              <a:t>(pooling)</a:t>
            </a:r>
          </a:p>
          <a:p>
            <a:pPr lvl="1"/>
            <a:r>
              <a:rPr lang="ko-KR" altLang="en-US" dirty="0"/>
              <a:t>일정 크기의 블록을 통합하여 하나의 대푯값으로 대체하는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/>
              <a:t>최대값 </a:t>
            </a:r>
            <a:r>
              <a:rPr lang="ko-KR" altLang="en-US" b="1" dirty="0" err="1"/>
              <a:t>풀링</a:t>
            </a:r>
            <a:r>
              <a:rPr lang="en-US" altLang="ko-KR" dirty="0"/>
              <a:t>(max pooling)</a:t>
            </a:r>
          </a:p>
          <a:p>
            <a:pPr lvl="2"/>
            <a:r>
              <a:rPr lang="ko-KR" altLang="en-US" dirty="0"/>
              <a:t>지정된 블록 내의 원소들 중에서 최대값을 대푯값으로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/>
              <a:t>평균값 </a:t>
            </a:r>
            <a:r>
              <a:rPr lang="ko-KR" altLang="en-US" b="1" dirty="0" err="1"/>
              <a:t>풀링</a:t>
            </a:r>
            <a:r>
              <a:rPr lang="en-US" altLang="ko-KR" dirty="0"/>
              <a:t>(average pooling)</a:t>
            </a:r>
          </a:p>
          <a:p>
            <a:pPr lvl="2"/>
            <a:r>
              <a:rPr lang="ko-KR" altLang="en-US" dirty="0"/>
              <a:t>블록 내의 원소들의 평균값을 대푯값으로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22" y="3049089"/>
            <a:ext cx="1095518" cy="10010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794" y="3204001"/>
            <a:ext cx="705803" cy="69852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720737" y="3414849"/>
            <a:ext cx="48006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88" y="5478780"/>
            <a:ext cx="1095518" cy="100107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25240" y="5844540"/>
            <a:ext cx="48006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362" y="5611449"/>
            <a:ext cx="694159" cy="7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풀링</a:t>
            </a:r>
            <a:r>
              <a:rPr lang="ko-KR" altLang="en-US" b="1" dirty="0"/>
              <a:t> 연산의</a:t>
            </a:r>
            <a:r>
              <a:rPr lang="en-US" altLang="ko-KR" b="1" dirty="0"/>
              <a:t> </a:t>
            </a:r>
            <a:r>
              <a:rPr lang="ko-KR" altLang="en-US" b="1" dirty="0"/>
              <a:t>역할 </a:t>
            </a:r>
            <a:endParaRPr lang="en-US" altLang="ko-KR" b="1" dirty="0"/>
          </a:p>
          <a:p>
            <a:pPr lvl="1"/>
            <a:r>
              <a:rPr lang="ko-KR" altLang="en-US" dirty="0"/>
              <a:t>중간 연산 과정에서 만들어지는 특징지도들의 크기 축소</a:t>
            </a:r>
            <a:endParaRPr lang="en-US" altLang="ko-KR" dirty="0"/>
          </a:p>
          <a:p>
            <a:pPr lvl="2"/>
            <a:r>
              <a:rPr lang="ko-KR" altLang="en-US" dirty="0"/>
              <a:t>다음 단계에서 사용될 메모리 크기와 </a:t>
            </a:r>
            <a:r>
              <a:rPr lang="ko-KR" altLang="en-US" dirty="0" err="1"/>
              <a:t>계산량</a:t>
            </a:r>
            <a:r>
              <a:rPr lang="ko-KR" altLang="en-US" dirty="0"/>
              <a:t> 감소</a:t>
            </a:r>
            <a:endParaRPr lang="en-US" altLang="ko-KR" dirty="0"/>
          </a:p>
          <a:p>
            <a:pPr lvl="1"/>
            <a:r>
              <a:rPr lang="ko-KR" altLang="en-US" dirty="0"/>
              <a:t>일정 영역 내에 나타나는 특징들을 결합하거나</a:t>
            </a:r>
            <a:r>
              <a:rPr lang="en-US" altLang="ko-KR" dirty="0"/>
              <a:t>, </a:t>
            </a:r>
            <a:r>
              <a:rPr lang="ko-KR" altLang="en-US" dirty="0"/>
              <a:t>위치 변화에 강건한 특징 선택 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0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5.2.3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409008" cy="5782782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컨볼루션</a:t>
            </a:r>
            <a:r>
              <a:rPr lang="ko-KR" altLang="en-US" b="1" dirty="0"/>
              <a:t> 신경망의 구조</a:t>
            </a:r>
            <a:endParaRPr lang="en-US" altLang="ko-KR" b="1" dirty="0"/>
          </a:p>
          <a:p>
            <a:pPr lvl="1"/>
            <a:r>
              <a:rPr lang="ko-KR" altLang="en-US" b="1" dirty="0"/>
              <a:t>특징 추출</a:t>
            </a:r>
            <a:r>
              <a:rPr lang="ko-KR" altLang="en-US" dirty="0"/>
              <a:t>을 위한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부분 </a:t>
            </a:r>
            <a:endParaRPr lang="en-US" altLang="ko-KR" b="1" dirty="0"/>
          </a:p>
          <a:p>
            <a:pPr lvl="2"/>
            <a:r>
              <a:rPr lang="ko-KR" altLang="en-US" dirty="0" err="1"/>
              <a:t>컨볼루션</a:t>
            </a:r>
            <a:r>
              <a:rPr lang="ko-KR" altLang="en-US" dirty="0"/>
              <a:t> 연산을 하는 </a:t>
            </a:r>
            <a:r>
              <a:rPr lang="en-US" altLang="ko-KR" b="1" dirty="0"/>
              <a:t>Conv</a:t>
            </a:r>
            <a:r>
              <a:rPr lang="ko-KR" altLang="en-US" b="1" dirty="0"/>
              <a:t>층  </a:t>
            </a:r>
            <a:endParaRPr lang="en-US" altLang="ko-KR" b="1" dirty="0"/>
          </a:p>
          <a:p>
            <a:pPr lvl="2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연산을 하는 </a:t>
            </a:r>
            <a:r>
              <a:rPr lang="en-US" altLang="ko-KR" b="1" dirty="0" err="1"/>
              <a:t>ReLU</a:t>
            </a:r>
            <a:r>
              <a:rPr lang="ko-KR" altLang="en-US" b="1" dirty="0"/>
              <a:t>   </a:t>
            </a:r>
            <a:endParaRPr lang="en-US" altLang="ko-KR" b="1" dirty="0"/>
          </a:p>
          <a:p>
            <a:pPr lvl="2"/>
            <a:r>
              <a:rPr lang="ko-KR" altLang="en-US" dirty="0" err="1"/>
              <a:t>풀링</a:t>
            </a:r>
            <a:r>
              <a:rPr lang="ko-KR" altLang="en-US" dirty="0"/>
              <a:t> 연산 </a:t>
            </a:r>
            <a:r>
              <a:rPr lang="en-US" altLang="ko-KR" b="1" dirty="0"/>
              <a:t>Pool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)]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추출된 특징을 사용하여 분류 또는 회귀를 수행하는 </a:t>
            </a:r>
            <a:r>
              <a:rPr lang="ko-KR" altLang="en-US" b="1" dirty="0"/>
              <a:t>다층 </a:t>
            </a:r>
            <a:r>
              <a:rPr lang="ko-KR" altLang="en-US" b="1" dirty="0" err="1"/>
              <a:t>퍼셉트론</a:t>
            </a:r>
            <a:r>
              <a:rPr lang="en-US" altLang="ko-KR" b="1" dirty="0"/>
              <a:t> </a:t>
            </a:r>
            <a:r>
              <a:rPr lang="ko-KR" altLang="en-US" b="1" dirty="0"/>
              <a:t>부분</a:t>
            </a:r>
            <a:endParaRPr lang="en-US" altLang="ko-KR" b="1" dirty="0"/>
          </a:p>
          <a:p>
            <a:pPr lvl="2"/>
            <a:r>
              <a:rPr lang="ko-KR" altLang="en-US" dirty="0" err="1"/>
              <a:t>전방향으로</a:t>
            </a:r>
            <a:r>
              <a:rPr lang="ko-KR" altLang="en-US" dirty="0"/>
              <a:t> 전체 연결된</a:t>
            </a:r>
            <a:r>
              <a:rPr lang="en-US" altLang="ko-KR" dirty="0"/>
              <a:t>(fully connected) </a:t>
            </a:r>
            <a:r>
              <a:rPr lang="en-US" altLang="ko-KR" b="1" dirty="0"/>
              <a:t>FC</a:t>
            </a:r>
            <a:r>
              <a:rPr lang="ko-KR" altLang="en-US" b="1" dirty="0"/>
              <a:t>층</a:t>
            </a:r>
            <a:r>
              <a:rPr lang="ko-KR" altLang="en-US" dirty="0"/>
              <a:t> 반복</a:t>
            </a:r>
            <a:endParaRPr lang="en-US" altLang="ko-KR" dirty="0"/>
          </a:p>
          <a:p>
            <a:pPr lvl="2"/>
            <a:r>
              <a:rPr lang="ko-KR" altLang="en-US" dirty="0"/>
              <a:t>분류의 경우 마지막 층에 </a:t>
            </a:r>
            <a:r>
              <a:rPr lang="ko-KR" altLang="en-US" dirty="0" err="1"/>
              <a:t>소프트맥스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  <a:r>
              <a:rPr lang="ko-KR" altLang="en-US" dirty="0"/>
              <a:t>을 하는 </a:t>
            </a:r>
            <a:r>
              <a:rPr lang="en-US" altLang="ko-KR" dirty="0"/>
              <a:t>SM </a:t>
            </a:r>
            <a:r>
              <a:rPr lang="ko-KR" altLang="en-US" dirty="0"/>
              <a:t>연산 추가</a:t>
            </a:r>
            <a:endParaRPr lang="en-US" altLang="ko-KR" dirty="0"/>
          </a:p>
          <a:p>
            <a:pPr lvl="3"/>
            <a:r>
              <a:rPr lang="ko-KR" altLang="en-US" dirty="0" err="1"/>
              <a:t>소프트맥스</a:t>
            </a:r>
            <a:r>
              <a:rPr lang="ko-KR" altLang="en-US" dirty="0"/>
              <a:t> 연산 </a:t>
            </a:r>
            <a:r>
              <a:rPr lang="en-US" altLang="ko-KR" dirty="0"/>
              <a:t>: </a:t>
            </a:r>
            <a:r>
              <a:rPr lang="ko-KR" altLang="en-US" dirty="0"/>
              <a:t>출력의 값이 </a:t>
            </a:r>
            <a:r>
              <a:rPr lang="en-US" altLang="ko-KR" dirty="0"/>
              <a:t>0</a:t>
            </a:r>
            <a:r>
              <a:rPr lang="ko-KR" altLang="en-US" dirty="0"/>
              <a:t>이상이면서 합은 </a:t>
            </a:r>
            <a:r>
              <a:rPr lang="en-US" altLang="ko-KR" dirty="0"/>
              <a:t>1</a:t>
            </a:r>
            <a:r>
              <a:rPr lang="ko-KR" altLang="en-US" dirty="0"/>
              <a:t>로 만듦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신경망 구조의 예 </a:t>
            </a:r>
            <a:endParaRPr lang="en-US" altLang="ko-KR" dirty="0"/>
          </a:p>
          <a:p>
            <a:pPr marL="1137920" lvl="2" algn="just">
              <a:spcBef>
                <a:spcPts val="0"/>
              </a:spcBef>
              <a:spcAft>
                <a:spcPts val="0"/>
              </a:spcAft>
              <a:tabLst>
                <a:tab pos="8351520" algn="r"/>
              </a:tabLst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Conv-</a:t>
            </a:r>
            <a:r>
              <a:rPr lang="en-US" altLang="ko-KR" b="1" kern="0" dirty="0" err="1">
                <a:solidFill>
                  <a:srgbClr val="C00000"/>
                </a:solidFill>
                <a:latin typeface="한컴바탕"/>
                <a:ea typeface="한컴바탕"/>
              </a:rPr>
              <a:t>ReLU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-Conv-</a:t>
            </a:r>
            <a:r>
              <a:rPr lang="en-US" altLang="ko-KR" b="1" kern="0" dirty="0" err="1">
                <a:solidFill>
                  <a:srgbClr val="C00000"/>
                </a:solidFill>
                <a:latin typeface="한컴바탕"/>
                <a:ea typeface="한컴바탕"/>
              </a:rPr>
              <a:t>ReLU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-Conv-</a:t>
            </a:r>
            <a:r>
              <a:rPr lang="en-US" altLang="ko-KR" b="1" kern="0" dirty="0" err="1">
                <a:solidFill>
                  <a:srgbClr val="C00000"/>
                </a:solidFill>
                <a:latin typeface="한컴바탕"/>
                <a:ea typeface="한컴바탕"/>
              </a:rPr>
              <a:t>ReLU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</a:t>
            </a:r>
            <a:r>
              <a:rPr lang="en-US" altLang="ko-KR" b="1" kern="0" dirty="0">
                <a:solidFill>
                  <a:srgbClr val="0000FF"/>
                </a:solidFill>
                <a:latin typeface="한컴바탕"/>
                <a:ea typeface="한컴바탕"/>
              </a:rPr>
              <a:t>FC-SM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1137920" lvl="2" algn="just">
              <a:spcBef>
                <a:spcPts val="0"/>
              </a:spcBef>
              <a:spcAft>
                <a:spcPts val="0"/>
              </a:spcAft>
              <a:tabLst>
                <a:tab pos="8351520" algn="r"/>
              </a:tabLst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Conv-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-Conv-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-Conv-</a:t>
            </a:r>
            <a:r>
              <a:rPr lang="en-US" altLang="ko-KR" b="1" kern="0" dirty="0">
                <a:solidFill>
                  <a:srgbClr val="0000FF"/>
                </a:solidFill>
                <a:latin typeface="한컴바탕"/>
                <a:ea typeface="한컴바탕"/>
              </a:rPr>
              <a:t>FC-FC-SM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1137920" lvl="2" algn="just">
              <a:spcBef>
                <a:spcPts val="0"/>
              </a:spcBef>
              <a:spcAft>
                <a:spcPts val="0"/>
              </a:spcAft>
              <a:tabLst>
                <a:tab pos="8351520" algn="r"/>
              </a:tabLst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Conv-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-Conv-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-Conv-Conv-Conv-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</a:t>
            </a:r>
            <a:r>
              <a:rPr lang="en-US" altLang="ko-KR" b="1" kern="0" dirty="0">
                <a:solidFill>
                  <a:srgbClr val="0000FF"/>
                </a:solidFill>
                <a:latin typeface="한컴바탕"/>
                <a:ea typeface="한컴바탕"/>
              </a:rPr>
              <a:t>FC-FC-SM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1137920" lvl="2" algn="just">
              <a:spcBef>
                <a:spcPts val="0"/>
              </a:spcBef>
              <a:spcAft>
                <a:spcPts val="0"/>
              </a:spcAft>
              <a:tabLst>
                <a:tab pos="8351520" algn="r"/>
              </a:tabLst>
            </a:pP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Conv-</a:t>
            </a:r>
            <a:r>
              <a:rPr lang="en-US" altLang="ko-KR" b="1" kern="0" dirty="0" err="1">
                <a:solidFill>
                  <a:srgbClr val="C00000"/>
                </a:solidFill>
                <a:latin typeface="한컴바탕"/>
                <a:ea typeface="한컴바탕"/>
              </a:rPr>
              <a:t>ReLU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-Conv-</a:t>
            </a:r>
            <a:r>
              <a:rPr lang="en-US" altLang="ko-KR" b="1" kern="0" dirty="0" err="1">
                <a:solidFill>
                  <a:srgbClr val="C00000"/>
                </a:solidFill>
                <a:latin typeface="한컴바탕"/>
                <a:ea typeface="한컴바탕"/>
              </a:rPr>
              <a:t>ReLU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-Conv-</a:t>
            </a:r>
            <a:r>
              <a:rPr lang="en-US" altLang="ko-KR" b="1" kern="0" dirty="0" err="1">
                <a:solidFill>
                  <a:srgbClr val="C00000"/>
                </a:solidFill>
                <a:latin typeface="한컴바탕"/>
                <a:ea typeface="한컴바탕"/>
              </a:rPr>
              <a:t>ReLU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</a:t>
            </a:r>
            <a:r>
              <a:rPr lang="en-US" altLang="ko-KR" b="1" kern="0" dirty="0">
                <a:solidFill>
                  <a:srgbClr val="7030A0"/>
                </a:solidFill>
                <a:latin typeface="한컴바탕"/>
                <a:ea typeface="한컴바탕"/>
              </a:rPr>
              <a:t>Pool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-</a:t>
            </a:r>
            <a:r>
              <a:rPr lang="en-US" altLang="ko-KR" b="1" kern="0" dirty="0">
                <a:solidFill>
                  <a:srgbClr val="0000FF"/>
                </a:solidFill>
                <a:latin typeface="한컴바탕"/>
                <a:ea typeface="한컴바탕"/>
              </a:rPr>
              <a:t>FC-FC-SM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  <a:ea typeface="한컴바탕"/>
              </a:rPr>
              <a:t> </a:t>
            </a: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5331974" y="1924823"/>
            <a:ext cx="335280" cy="8839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67254" y="21821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205711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컨볼루션</a:t>
            </a:r>
            <a:r>
              <a:rPr lang="ko-KR" altLang="en-US" b="1" dirty="0"/>
              <a:t> 신경망의 구조 예 </a:t>
            </a:r>
            <a:endParaRPr lang="en-US" altLang="ko-KR" b="1" dirty="0"/>
          </a:p>
          <a:p>
            <a:pPr lvl="1"/>
            <a:r>
              <a:rPr lang="en-US" altLang="ko-KR" b="1" dirty="0"/>
              <a:t>Conv:1-Pool:1-Conv:2-Pool:2-Conv:3-Conv:4-Conv:5-Pool:4-FC:6-FC:7-FC:8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33" y="2791498"/>
            <a:ext cx="7037942" cy="35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3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컨볼루션</a:t>
            </a:r>
            <a:r>
              <a:rPr lang="ko-KR" altLang="en-US" b="1" dirty="0"/>
              <a:t> 신경망의 학습대상 가중치 개수와 메모리 요구량 </a:t>
            </a: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48" y="1621063"/>
            <a:ext cx="5855690" cy="5132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28772" y="2845733"/>
                <a:ext cx="2872740" cy="233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ym typeface="Symbol" panose="05050102010706020507" pitchFamily="18" charset="2"/>
                  </a:rPr>
                  <a:t> </a:t>
                </a:r>
                <a:r>
                  <a:rPr lang="ko-KR" altLang="en-US" b="1" dirty="0"/>
                  <a:t>가중치 </a:t>
                </a:r>
                <a:endParaRPr lang="en-US" altLang="ko-KR" b="1" dirty="0"/>
              </a:p>
              <a:p>
                <a:r>
                  <a:rPr lang="ko-KR" altLang="en-US" sz="1600" b="1" dirty="0"/>
                  <a:t>  개수 </a:t>
                </a:r>
                <a:r>
                  <a:rPr lang="en-US" altLang="ko-KR" sz="1600" dirty="0"/>
                  <a:t>: </a:t>
                </a:r>
                <a:r>
                  <a:rPr lang="en-US" altLang="ko-KR" sz="1600" b="1" dirty="0">
                    <a:solidFill>
                      <a:srgbClr val="0000FF"/>
                    </a:solidFill>
                  </a:rPr>
                  <a:t>58,621,952</a:t>
                </a:r>
              </a:p>
              <a:p>
                <a:r>
                  <a:rPr lang="ko-KR" altLang="en-US" sz="1600" dirty="0"/>
                  <a:t>  </a:t>
                </a:r>
                <a:r>
                  <a:rPr lang="ko-KR" altLang="en-US" sz="1600" b="1" dirty="0"/>
                  <a:t>메모리 요구량 </a:t>
                </a:r>
                <a:r>
                  <a:rPr lang="en-US" altLang="ko-KR" sz="1600" dirty="0"/>
                  <a:t>: </a:t>
                </a:r>
                <a:br>
                  <a:rPr lang="en-US" altLang="ko-KR" sz="1600" dirty="0"/>
                </a:br>
                <a:r>
                  <a:rPr lang="en-US" altLang="ko-KR" sz="1600" dirty="0"/>
                  <a:t>      4</a:t>
                </a:r>
                <a:r>
                  <a:rPr lang="ko-KR" altLang="en-US" sz="1600" dirty="0"/>
                  <a:t>바이트 </a:t>
                </a:r>
                <a:r>
                  <a:rPr lang="en-US" altLang="ko-KR" sz="1600" dirty="0"/>
                  <a:t>float </a:t>
                </a:r>
                <a:r>
                  <a:rPr lang="ko-KR" altLang="en-US" sz="1600" dirty="0"/>
                  <a:t>사용시</a:t>
                </a:r>
                <a:endParaRPr lang="en-US" altLang="ko-KR" sz="1600" dirty="0"/>
              </a:p>
              <a:p>
                <a:r>
                  <a:rPr lang="en-US" altLang="ko-KR" sz="1600" dirty="0"/>
                  <a:t>      249,476,608 </a:t>
                </a:r>
                <a:r>
                  <a:rPr lang="ko-KR" altLang="en-US" sz="1600" dirty="0"/>
                  <a:t>바이트 </a:t>
                </a:r>
                <a:br>
                  <a:rPr lang="en-US" altLang="ko-KR" sz="1600" dirty="0"/>
                </a:br>
                <a:r>
                  <a:rPr lang="en-US" altLang="ko-KR" sz="1600" dirty="0"/>
                  <a:t>      (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237MB)</a:t>
                </a:r>
              </a:p>
              <a:p>
                <a:r>
                  <a:rPr lang="ko-KR" altLang="en-US" b="1" dirty="0">
                    <a:sym typeface="Symbol" panose="05050102010706020507" pitchFamily="18" charset="2"/>
                  </a:rPr>
                  <a:t> 계산 결과저장 </a:t>
                </a:r>
                <a:r>
                  <a:rPr lang="en-US" altLang="ko-KR" b="1" dirty="0">
                    <a:sym typeface="Symbol" panose="05050102010706020507" pitchFamily="18" charset="2"/>
                  </a:rPr>
                  <a:t> </a:t>
                </a:r>
                <a:endParaRPr lang="en-US" altLang="ko-KR" b="1" dirty="0"/>
              </a:p>
              <a:p>
                <a:r>
                  <a:rPr lang="en-US" altLang="ko-KR" sz="1400" b="1" dirty="0"/>
                  <a:t>   </a:t>
                </a:r>
                <a:r>
                  <a:rPr lang="ko-KR" altLang="en-US" sz="1400" b="1" dirty="0" err="1"/>
                  <a:t>노드</a:t>
                </a:r>
                <a:r>
                  <a:rPr lang="ko-KR" altLang="en-US" sz="1400" b="1" dirty="0"/>
                  <a:t> 개수</a:t>
                </a:r>
                <a:r>
                  <a:rPr lang="en-US" altLang="ko-KR" sz="1400" dirty="0"/>
                  <a:t>: </a:t>
                </a:r>
                <a:r>
                  <a:rPr lang="en-US" altLang="ko-KR" sz="1400" b="1" dirty="0">
                    <a:solidFill>
                      <a:srgbClr val="0000FF"/>
                    </a:solidFill>
                  </a:rPr>
                  <a:t>781,736</a:t>
                </a:r>
              </a:p>
              <a:p>
                <a:r>
                  <a:rPr lang="en-US" altLang="ko-KR" sz="1600" dirty="0"/>
                  <a:t>   </a:t>
                </a:r>
                <a:r>
                  <a:rPr lang="ko-KR" altLang="en-US" sz="1600" dirty="0"/>
                  <a:t>메모리 요구량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ko-KR" sz="1600" dirty="0"/>
                  <a:t>3MB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772" y="2845733"/>
                <a:ext cx="2872740" cy="2339102"/>
              </a:xfrm>
              <a:prstGeom prst="rect">
                <a:avLst/>
              </a:prstGeom>
              <a:blipFill rotWithShape="0">
                <a:blip r:embed="rId3"/>
                <a:stretch>
                  <a:fillRect l="-1911" t="-1563" b="-2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5.2.4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b="1" dirty="0"/>
                  <a:t>컨볼루션 신경망의 학습을 위한 목적함수 </a:t>
                </a:r>
                <a:endParaRPr lang="en-US" altLang="ko-KR" b="1" dirty="0"/>
              </a:p>
              <a:p>
                <a:pPr lvl="1"/>
                <a:r>
                  <a:rPr lang="ko-KR" altLang="en-US" b="1" dirty="0"/>
                  <a:t>부류 문제</a:t>
                </a:r>
                <a:endParaRPr lang="en-US" altLang="ko-KR" b="1" dirty="0"/>
              </a:p>
              <a:p>
                <a:pPr lvl="2"/>
                <a:r>
                  <a:rPr lang="ko-KR" altLang="en-US" b="1" dirty="0"/>
                  <a:t>교차 엔트로피</a:t>
                </a:r>
                <a:r>
                  <a:rPr lang="en-US" altLang="ko-KR" b="1" dirty="0"/>
                  <a:t>(cross entropy)</a:t>
                </a:r>
              </a:p>
              <a:p>
                <a:pPr lvl="3"/>
                <a:r>
                  <a:rPr lang="ko-KR" altLang="en-US" dirty="0"/>
                  <a:t>학습 데이터 출력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:r>
                  <a:rPr lang="ko-KR" altLang="en-US" dirty="0" err="1"/>
                  <a:t>컨볼루션</a:t>
                </a:r>
                <a:r>
                  <a:rPr lang="ko-KR" altLang="en-US" dirty="0"/>
                  <a:t> 신경망 출력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r>
                  <a:rPr lang="ko-KR" altLang="en-US" b="1" dirty="0"/>
                  <a:t>회귀 문제 </a:t>
                </a:r>
                <a:endParaRPr lang="en-US" altLang="ko-KR" b="1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b="1" dirty="0"/>
              </a:p>
              <a:p>
                <a:r>
                  <a:rPr lang="ko-KR" altLang="en-US" b="1" dirty="0"/>
                  <a:t>적용 가능 학습 알고리즘 </a:t>
                </a:r>
                <a:endParaRPr lang="en-US" altLang="ko-KR" b="1" dirty="0"/>
              </a:p>
              <a:p>
                <a:pPr lvl="1"/>
                <a:r>
                  <a:rPr lang="ko-KR" altLang="en-US" dirty="0"/>
                  <a:t>경사 </a:t>
                </a:r>
                <a:r>
                  <a:rPr lang="ko-KR" altLang="en-US" dirty="0" err="1"/>
                  <a:t>하강법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경사 하강법의 변형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5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8" y="2882518"/>
            <a:ext cx="3524250" cy="67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487" y="4167307"/>
            <a:ext cx="32670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7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신경망의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경사 </a:t>
            </a:r>
            <a:r>
              <a:rPr lang="ko-KR" altLang="en-US" b="1" dirty="0" err="1"/>
              <a:t>하강법</a:t>
            </a:r>
            <a:r>
              <a:rPr lang="en-US" altLang="ko-KR" b="1" dirty="0"/>
              <a:t>(Gradient descent method)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모멘텀을</a:t>
            </a:r>
            <a:r>
              <a:rPr lang="ko-KR" altLang="en-US" b="1" dirty="0"/>
              <a:t> 고려한 경사 </a:t>
            </a:r>
            <a:r>
              <a:rPr lang="ko-KR" altLang="en-US" b="1" dirty="0" err="1"/>
              <a:t>하강법</a:t>
            </a:r>
            <a:r>
              <a:rPr lang="ko-KR" altLang="en-US" b="1" dirty="0"/>
              <a:t> </a:t>
            </a:r>
            <a:r>
              <a:rPr lang="en-US" altLang="ko-KR" b="1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50" dirty="0"/>
          </a:p>
          <a:p>
            <a:r>
              <a:rPr lang="en-US" altLang="ko-KR" b="1" dirty="0"/>
              <a:t>NAG(</a:t>
            </a:r>
            <a:r>
              <a:rPr lang="en-US" altLang="ko-KR" b="1" dirty="0" err="1"/>
              <a:t>Nesterov</a:t>
            </a:r>
            <a:r>
              <a:rPr lang="en-US" altLang="ko-KR" b="1" dirty="0"/>
              <a:t> accelerated gradient) </a:t>
            </a:r>
            <a:r>
              <a:rPr lang="ko-KR" altLang="en-US" b="1" dirty="0"/>
              <a:t>방법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85" y="1566862"/>
            <a:ext cx="2876550" cy="676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3040380"/>
            <a:ext cx="3390900" cy="1219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357" y="5180330"/>
            <a:ext cx="4124325" cy="1028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528" y="2708476"/>
            <a:ext cx="1989267" cy="13342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48041" y="401641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그레디언트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13363" y="29881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모멘텀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016627" y="296672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실제 </a:t>
            </a:r>
            <a:r>
              <a:rPr lang="ko-KR" altLang="en-US" sz="1200" b="1" dirty="0" err="1"/>
              <a:t>조정량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855" y="3972560"/>
            <a:ext cx="637851" cy="4181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95" y="2621279"/>
            <a:ext cx="466725" cy="2333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115" y="3218815"/>
            <a:ext cx="476250" cy="4000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5265" y="5270817"/>
            <a:ext cx="1581150" cy="11525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67363" y="54773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모멘텀</a:t>
            </a:r>
            <a:endParaRPr lang="ko-KR" alt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508627" y="58826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실제 </a:t>
            </a:r>
            <a:r>
              <a:rPr lang="ko-KR" altLang="en-US" sz="1200" b="1" dirty="0" err="1"/>
              <a:t>조정량</a:t>
            </a:r>
            <a:endParaRPr lang="ko-KR" altLang="en-US" sz="12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435" y="5191759"/>
            <a:ext cx="466725" cy="2333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995" y="6144895"/>
            <a:ext cx="476250" cy="400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11447" y="505968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직전 </a:t>
            </a:r>
            <a:r>
              <a:rPr lang="ko-KR" altLang="en-US" sz="1200" b="1" dirty="0" err="1"/>
              <a:t>모멘텀으로</a:t>
            </a:r>
            <a:r>
              <a:rPr lang="ko-KR" altLang="en-US" sz="1200" b="1" dirty="0"/>
              <a:t> 이동한</a:t>
            </a:r>
            <a:br>
              <a:rPr lang="en-US" altLang="ko-KR" sz="1200" b="1" dirty="0"/>
            </a:br>
            <a:r>
              <a:rPr lang="ko-KR" altLang="en-US" sz="1200" b="1" dirty="0"/>
              <a:t>위치의 </a:t>
            </a:r>
            <a:r>
              <a:rPr lang="ko-KR" altLang="en-US" sz="1200" b="1" dirty="0" err="1"/>
              <a:t>그레디언트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4678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신경망의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AdaGrad</a:t>
            </a:r>
            <a:r>
              <a:rPr lang="en-US" altLang="ko-KR" b="1" dirty="0"/>
              <a:t> </a:t>
            </a:r>
            <a:r>
              <a:rPr lang="ko-KR" altLang="en-US" b="1" dirty="0"/>
              <a:t>방법</a:t>
            </a:r>
            <a:endParaRPr lang="en-US" altLang="ko-KR" b="1" dirty="0"/>
          </a:p>
          <a:p>
            <a:pPr lvl="1"/>
            <a:r>
              <a:rPr lang="ko-KR" altLang="en-US" dirty="0" err="1"/>
              <a:t>가중치별로</a:t>
            </a:r>
            <a:r>
              <a:rPr lang="ko-KR" altLang="en-US" dirty="0"/>
              <a:t> 별도의 </a:t>
            </a:r>
            <a:r>
              <a:rPr lang="ko-KR" altLang="en-US" dirty="0" err="1"/>
              <a:t>학습율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이미</a:t>
            </a:r>
            <a:r>
              <a:rPr lang="en-US" altLang="ko-KR" dirty="0"/>
              <a:t> </a:t>
            </a:r>
            <a:r>
              <a:rPr lang="ko-KR" altLang="en-US" dirty="0"/>
              <a:t>많이 움직였던 가중치에는 작은 </a:t>
            </a:r>
            <a:r>
              <a:rPr lang="ko-KR" altLang="en-US" dirty="0" err="1"/>
              <a:t>학습율</a:t>
            </a:r>
            <a:r>
              <a:rPr lang="ko-KR" altLang="en-US" dirty="0"/>
              <a:t> 사용 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2800" dirty="0"/>
          </a:p>
          <a:p>
            <a:r>
              <a:rPr lang="en-US" altLang="ko-KR" b="1" dirty="0" err="1"/>
              <a:t>AdaDelta</a:t>
            </a:r>
            <a:r>
              <a:rPr lang="en-US" altLang="ko-KR" b="1" dirty="0"/>
              <a:t> </a:t>
            </a:r>
            <a:r>
              <a:rPr lang="ko-KR" altLang="en-US" b="1" dirty="0"/>
              <a:t>방법</a:t>
            </a:r>
            <a:endParaRPr lang="en-US" altLang="ko-KR" b="1" dirty="0"/>
          </a:p>
          <a:p>
            <a:pPr lvl="1"/>
            <a:r>
              <a:rPr lang="en-US" altLang="ko-KR" dirty="0" err="1"/>
              <a:t>Adagrad</a:t>
            </a:r>
            <a:r>
              <a:rPr lang="ko-KR" altLang="en-US" dirty="0"/>
              <a:t>의 변형 </a:t>
            </a:r>
            <a:endParaRPr lang="en-US" altLang="ko-KR" dirty="0"/>
          </a:p>
          <a:p>
            <a:pPr lvl="1"/>
            <a:r>
              <a:rPr lang="ko-KR" altLang="en-US" dirty="0"/>
              <a:t>과거 </a:t>
            </a:r>
            <a:r>
              <a:rPr lang="ko-KR" altLang="en-US" dirty="0" err="1"/>
              <a:t>그레디언트의</a:t>
            </a:r>
            <a:r>
              <a:rPr lang="ko-KR" altLang="en-US" dirty="0"/>
              <a:t> 영향을 점점 축소  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85" y="2270125"/>
            <a:ext cx="1809750" cy="590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95" y="2315845"/>
            <a:ext cx="238125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2908617"/>
            <a:ext cx="3143250" cy="695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502" y="4567237"/>
            <a:ext cx="3571875" cy="466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717" y="4584382"/>
            <a:ext cx="2752725" cy="447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475" y="5041900"/>
            <a:ext cx="4819650" cy="76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10" y="5173027"/>
            <a:ext cx="2781300" cy="4286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0782" y="6026372"/>
            <a:ext cx="3600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54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신경망의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RMSprop</a:t>
            </a:r>
            <a:r>
              <a:rPr lang="en-US" altLang="ko-KR" b="1" dirty="0"/>
              <a:t> </a:t>
            </a:r>
            <a:r>
              <a:rPr lang="ko-KR" altLang="en-US" b="1" dirty="0"/>
              <a:t>방법</a:t>
            </a:r>
            <a:endParaRPr lang="en-US" altLang="ko-KR" b="1" dirty="0"/>
          </a:p>
          <a:p>
            <a:pPr lvl="1"/>
            <a:r>
              <a:rPr lang="ko-KR" altLang="en-US" dirty="0" err="1"/>
              <a:t>가중치별로</a:t>
            </a:r>
            <a:r>
              <a:rPr lang="ko-KR" altLang="en-US" dirty="0"/>
              <a:t> 별도의 </a:t>
            </a:r>
            <a:r>
              <a:rPr lang="ko-KR" altLang="en-US" dirty="0" err="1"/>
              <a:t>학습율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 err="1"/>
              <a:t>학습율을</a:t>
            </a:r>
            <a:r>
              <a:rPr lang="ko-KR" altLang="en-US" dirty="0"/>
              <a:t> </a:t>
            </a:r>
            <a:r>
              <a:rPr lang="ko-KR" altLang="en-US" dirty="0" err="1"/>
              <a:t>가중치별</a:t>
            </a:r>
            <a:r>
              <a:rPr lang="ko-KR" altLang="en-US" dirty="0"/>
              <a:t> 누적합의 제곱근으로 나누어서 조정 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ADAM </a:t>
            </a:r>
            <a:r>
              <a:rPr lang="ko-KR" altLang="en-US" b="1" dirty="0"/>
              <a:t>방법</a:t>
            </a:r>
            <a:endParaRPr lang="en-US" altLang="ko-KR" b="1" dirty="0"/>
          </a:p>
          <a:p>
            <a:pPr lvl="1"/>
            <a:r>
              <a:rPr lang="ko-KR" altLang="en-US" dirty="0" err="1"/>
              <a:t>가중치별로</a:t>
            </a:r>
            <a:r>
              <a:rPr lang="ko-KR" altLang="en-US" dirty="0"/>
              <a:t> 별도의 </a:t>
            </a:r>
            <a:r>
              <a:rPr lang="ko-KR" altLang="en-US" dirty="0" err="1"/>
              <a:t>학습율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 err="1"/>
              <a:t>그레디언트의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 및 </a:t>
            </a:r>
            <a:r>
              <a:rPr lang="en-US" altLang="ko-KR" dirty="0"/>
              <a:t>2</a:t>
            </a:r>
            <a:r>
              <a:rPr lang="ko-KR" altLang="en-US" dirty="0"/>
              <a:t>차 </a:t>
            </a:r>
            <a:r>
              <a:rPr lang="ko-KR" altLang="en-US" dirty="0" err="1"/>
              <a:t>모멘텀</a:t>
            </a:r>
            <a:r>
              <a:rPr lang="ko-KR" altLang="en-US" dirty="0"/>
              <a:t> 사용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90" y="2382837"/>
            <a:ext cx="3848100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79" y="4894648"/>
            <a:ext cx="3228975" cy="981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10" y="4932140"/>
            <a:ext cx="1800225" cy="1495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761" y="5886630"/>
            <a:ext cx="33718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64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신경망의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경사 </a:t>
            </a:r>
            <a:r>
              <a:rPr lang="ko-KR" altLang="en-US" b="1" dirty="0" err="1"/>
              <a:t>하강법</a:t>
            </a:r>
            <a:r>
              <a:rPr lang="ko-KR" altLang="en-US" b="1" dirty="0"/>
              <a:t> 및 변형 방법에 따른 학습 형태의 예 </a:t>
            </a:r>
          </a:p>
        </p:txBody>
      </p:sp>
      <p:pic>
        <p:nvPicPr>
          <p:cNvPr id="4" name="Picture 2" descr="http://sebastianruder.com/content/images/2016/09/contours_evaluation_optimize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924" y="1956044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65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3000" y="1196752"/>
            <a:ext cx="7543800" cy="53285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+mn-ea"/>
              </a:rPr>
              <a:t>5.2.1 </a:t>
            </a:r>
            <a:r>
              <a:rPr lang="ko-KR" altLang="en-US" sz="2400" b="1" dirty="0" err="1">
                <a:latin typeface="+mn-ea"/>
              </a:rPr>
              <a:t>컨볼루션</a:t>
            </a:r>
            <a:endParaRPr lang="en-US" altLang="ko-KR" sz="2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+mn-ea"/>
              </a:rPr>
              <a:t>5.2.2 </a:t>
            </a:r>
            <a:r>
              <a:rPr lang="ko-KR" altLang="en-US" sz="2400" b="1" dirty="0" err="1">
                <a:latin typeface="+mn-ea"/>
              </a:rPr>
              <a:t>풀링</a:t>
            </a:r>
            <a:endParaRPr lang="en-US" altLang="ko-KR" sz="2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+mn-ea"/>
              </a:rPr>
              <a:t>5.2.3 </a:t>
            </a:r>
            <a:r>
              <a:rPr lang="ko-KR" altLang="en-US" sz="2400" b="1" dirty="0" err="1">
                <a:latin typeface="+mn-ea"/>
              </a:rPr>
              <a:t>컨볼루션</a:t>
            </a:r>
            <a:r>
              <a:rPr lang="ko-KR" altLang="en-US" sz="2400" b="1" dirty="0">
                <a:latin typeface="+mn-ea"/>
              </a:rPr>
              <a:t> 신경망의 구조</a:t>
            </a:r>
            <a:endParaRPr lang="en-US" altLang="ko-KR" sz="2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+mn-ea"/>
              </a:rPr>
              <a:t>5.2.4 </a:t>
            </a:r>
            <a:r>
              <a:rPr lang="ko-KR" altLang="en-US" sz="2400" b="1" dirty="0" err="1">
                <a:latin typeface="+mn-ea"/>
              </a:rPr>
              <a:t>컨볼루션</a:t>
            </a:r>
            <a:r>
              <a:rPr lang="ko-KR" altLang="en-US" sz="2400" b="1" dirty="0">
                <a:latin typeface="+mn-ea"/>
              </a:rPr>
              <a:t> 신경망의 학습</a:t>
            </a:r>
            <a:endParaRPr lang="en-US" altLang="ko-KR" sz="2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+mn-ea"/>
              </a:rPr>
              <a:t>5.2.5 </a:t>
            </a:r>
            <a:r>
              <a:rPr lang="ko-KR" altLang="en-US" sz="2400" b="1" dirty="0">
                <a:latin typeface="+mn-ea"/>
              </a:rPr>
              <a:t>대표적인 </a:t>
            </a:r>
            <a:r>
              <a:rPr lang="ko-KR" altLang="en-US" sz="2400" b="1" dirty="0" err="1">
                <a:latin typeface="+mn-ea"/>
              </a:rPr>
              <a:t>컨볼루션</a:t>
            </a:r>
            <a:r>
              <a:rPr lang="ko-KR" altLang="en-US" sz="2400" b="1" dirty="0">
                <a:latin typeface="+mn-ea"/>
              </a:rPr>
              <a:t> 신경망 모델</a:t>
            </a:r>
            <a:endParaRPr lang="en-US" altLang="ko-KR" sz="2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latin typeface="+mn-ea"/>
              </a:rPr>
              <a:t>5.2.6 </a:t>
            </a:r>
            <a:r>
              <a:rPr lang="ko-KR" altLang="en-US" sz="2400" b="1" dirty="0" err="1">
                <a:latin typeface="+mn-ea"/>
              </a:rPr>
              <a:t>딥러닝</a:t>
            </a:r>
            <a:r>
              <a:rPr lang="ko-KR" altLang="en-US" sz="2400" b="1" dirty="0">
                <a:latin typeface="+mn-ea"/>
              </a:rPr>
              <a:t> 신경망의 전이 학습  </a:t>
            </a:r>
          </a:p>
        </p:txBody>
      </p:sp>
    </p:spTree>
    <p:extLst>
      <p:ext uri="{BB962C8B-B14F-4D97-AF65-F5344CB8AC3E}">
        <p14:creationId xmlns:p14="http://schemas.microsoft.com/office/powerpoint/2010/main" val="26389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5.2.5 </a:t>
            </a:r>
            <a:r>
              <a:rPr lang="ko-KR" altLang="en-US" dirty="0"/>
              <a:t>대표적인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컨볼루션</a:t>
            </a:r>
            <a:r>
              <a:rPr lang="ko-KR" altLang="en-US" b="1" dirty="0"/>
              <a:t> 신경망 모델</a:t>
            </a:r>
            <a:endParaRPr lang="en-US" altLang="ko-KR" b="1" dirty="0"/>
          </a:p>
          <a:p>
            <a:pPr lvl="1"/>
            <a:r>
              <a:rPr lang="en-US" altLang="ko-KR" b="1" dirty="0" err="1"/>
              <a:t>LeNet</a:t>
            </a:r>
            <a:r>
              <a:rPr lang="en-US" altLang="ko-KR" b="1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/>
              <a:t>AlexNet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 err="1"/>
              <a:t>VGGNet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 err="1"/>
              <a:t>GoogleNet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 err="1"/>
              <a:t>ResNet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 err="1"/>
              <a:t>ResNeXt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 err="1"/>
              <a:t>DenseNet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DPN (Dual Path Network)</a:t>
            </a:r>
            <a:endParaRPr lang="ko-KR" altLang="en-US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66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대표적인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ILSVRC </a:t>
            </a:r>
            <a:r>
              <a:rPr lang="ko-KR" altLang="en-US" b="1" dirty="0"/>
              <a:t>대회 </a:t>
            </a:r>
            <a:endParaRPr lang="en-US" altLang="ko-KR" b="1" dirty="0"/>
          </a:p>
          <a:p>
            <a:pPr lvl="1"/>
            <a:r>
              <a:rPr lang="en-US" altLang="ko-KR" b="1" dirty="0"/>
              <a:t>ImageNet </a:t>
            </a:r>
            <a:r>
              <a:rPr lang="ko-KR" altLang="en-US" b="1" dirty="0"/>
              <a:t>데이터베이스 </a:t>
            </a:r>
            <a:endParaRPr lang="en-US" altLang="ko-KR" b="1" dirty="0"/>
          </a:p>
          <a:p>
            <a:pPr lvl="2"/>
            <a:r>
              <a:rPr lang="ko-KR" altLang="en-US" dirty="0"/>
              <a:t>영어 단어 </a:t>
            </a:r>
            <a:r>
              <a:rPr lang="en-US" altLang="ko-KR" dirty="0"/>
              <a:t>ontology</a:t>
            </a:r>
            <a:r>
              <a:rPr lang="ko-KR" altLang="en-US" dirty="0"/>
              <a:t>인 </a:t>
            </a:r>
            <a:r>
              <a:rPr lang="en-US" altLang="ko-KR" dirty="0"/>
              <a:t>WordNet</a:t>
            </a:r>
            <a:r>
              <a:rPr lang="ko-KR" altLang="en-US" dirty="0"/>
              <a:t>의 계층구조에 따라 정리된 영상 데이터베이스</a:t>
            </a:r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분류 경쟁 부분</a:t>
            </a:r>
            <a:r>
              <a:rPr lang="en-US" altLang="ko-KR" dirty="0"/>
              <a:t>	</a:t>
            </a:r>
          </a:p>
          <a:p>
            <a:pPr lvl="2"/>
            <a:r>
              <a:rPr lang="en-US" altLang="ko-KR" dirty="0"/>
              <a:t>1,000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부류</a:t>
            </a:r>
            <a:endParaRPr lang="en-US" altLang="ko-KR" dirty="0"/>
          </a:p>
          <a:p>
            <a:pPr lvl="2"/>
            <a:r>
              <a:rPr lang="en-US" altLang="ko-KR" dirty="0"/>
              <a:t>1,200,000</a:t>
            </a:r>
            <a:r>
              <a:rPr lang="ko-KR" altLang="en-US" dirty="0"/>
              <a:t> 개의 영상 데이터</a:t>
            </a:r>
            <a:endParaRPr lang="en-US" altLang="ko-KR" dirty="0"/>
          </a:p>
          <a:p>
            <a:pPr lvl="2"/>
            <a:r>
              <a:rPr lang="ko-KR" altLang="en-US" dirty="0"/>
              <a:t>상위</a:t>
            </a:r>
            <a:r>
              <a:rPr lang="en-US" altLang="ko-KR" dirty="0"/>
              <a:t>-5 </a:t>
            </a:r>
            <a:r>
              <a:rPr lang="ko-KR" altLang="en-US" dirty="0"/>
              <a:t>오류</a:t>
            </a:r>
            <a:r>
              <a:rPr lang="en-US" altLang="ko-KR" dirty="0"/>
              <a:t>(top-5 error rate) </a:t>
            </a:r>
            <a:r>
              <a:rPr lang="ko-KR" altLang="en-US" dirty="0"/>
              <a:t>평가 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" name="_x311588680" descr="EMB0000369c2f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26" y="2372091"/>
            <a:ext cx="2575591" cy="264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273" y="2378031"/>
            <a:ext cx="2923986" cy="26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대표적인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ILSVRC </a:t>
            </a:r>
            <a:r>
              <a:rPr lang="ko-KR" altLang="en-US" b="1" dirty="0"/>
              <a:t>대회 </a:t>
            </a: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48" y="1919263"/>
            <a:ext cx="7557025" cy="38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LeNet</a:t>
            </a:r>
            <a:r>
              <a:rPr lang="en-US" altLang="ko-KR" dirty="0"/>
              <a:t> </a:t>
            </a:r>
            <a:r>
              <a:rPr lang="ko-KR" altLang="en-US" dirty="0"/>
              <a:t>모델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LeNet</a:t>
            </a:r>
            <a:r>
              <a:rPr lang="en-US" altLang="ko-KR" b="1" dirty="0"/>
              <a:t> </a:t>
            </a:r>
            <a:r>
              <a:rPr lang="ko-KR" altLang="en-US" b="1" dirty="0"/>
              <a:t>모델 </a:t>
            </a:r>
            <a:endParaRPr lang="en-US" altLang="ko-KR" b="1" dirty="0"/>
          </a:p>
          <a:p>
            <a:pPr lvl="1"/>
            <a:r>
              <a:rPr lang="en-US" altLang="ko-KR" dirty="0"/>
              <a:t>Yann </a:t>
            </a:r>
            <a:r>
              <a:rPr lang="en-US" altLang="ko-KR" dirty="0" err="1"/>
              <a:t>LeCun</a:t>
            </a:r>
            <a:r>
              <a:rPr lang="en-US" altLang="ko-KR" dirty="0"/>
              <a:t> </a:t>
            </a:r>
            <a:r>
              <a:rPr lang="ko-KR" altLang="en-US" dirty="0"/>
              <a:t>등의 제안</a:t>
            </a:r>
            <a:r>
              <a:rPr lang="en-US" altLang="ko-KR" dirty="0"/>
              <a:t>(1998)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LeNet5 </a:t>
            </a:r>
            <a:r>
              <a:rPr lang="ko-KR" altLang="en-US" dirty="0"/>
              <a:t>모델 </a:t>
            </a:r>
            <a:endParaRPr lang="en-US" altLang="ko-KR" dirty="0"/>
          </a:p>
          <a:p>
            <a:pPr lvl="2"/>
            <a:r>
              <a:rPr lang="en-US" altLang="ko-KR" dirty="0"/>
              <a:t>5 </a:t>
            </a:r>
            <a:r>
              <a:rPr lang="ko-KR" altLang="en-US" dirty="0"/>
              <a:t>계층 구조</a:t>
            </a:r>
            <a:r>
              <a:rPr lang="en-US" altLang="ko-KR" dirty="0"/>
              <a:t>: Conv-Pool-Conv- Pool-Conv-FC-FC(SM) </a:t>
            </a:r>
            <a:endParaRPr lang="ko-KR" altLang="en-US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 : 32x32 </a:t>
            </a:r>
            <a:r>
              <a:rPr lang="ko-KR" altLang="en-US" dirty="0"/>
              <a:t>필기체 숫자 영상</a:t>
            </a:r>
            <a:r>
              <a:rPr lang="en-US" altLang="ko-KR" dirty="0"/>
              <a:t> (</a:t>
            </a:r>
            <a:r>
              <a:rPr lang="en-US" altLang="ko-KR" b="1" dirty="0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풀링</a:t>
            </a:r>
            <a:r>
              <a:rPr lang="en-US" altLang="ko-KR" dirty="0"/>
              <a:t> : </a:t>
            </a:r>
            <a:r>
              <a:rPr lang="ko-KR" altLang="en-US" dirty="0"/>
              <a:t>가중치</a:t>
            </a:r>
            <a:r>
              <a:rPr lang="en-US" altLang="ko-KR" dirty="0"/>
              <a:t>x(2x2</a:t>
            </a:r>
            <a:r>
              <a:rPr lang="ko-KR" altLang="en-US" dirty="0"/>
              <a:t>블록의 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편차항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시그모이드</a:t>
            </a:r>
            <a:r>
              <a:rPr lang="ko-KR" altLang="en-US" dirty="0"/>
              <a:t> 활성화 함수 사용 </a:t>
            </a:r>
            <a:endParaRPr lang="en-US" altLang="ko-KR" dirty="0"/>
          </a:p>
          <a:p>
            <a:pPr lvl="1"/>
            <a:r>
              <a:rPr lang="ko-KR" altLang="en-US" dirty="0"/>
              <a:t>성능</a:t>
            </a:r>
            <a:r>
              <a:rPr lang="en-US" altLang="ko-KR" dirty="0"/>
              <a:t>:</a:t>
            </a:r>
            <a:r>
              <a:rPr lang="ko-KR" altLang="en-US" dirty="0"/>
              <a:t> 오차율 </a:t>
            </a:r>
            <a:r>
              <a:rPr lang="en-US" altLang="ko-KR" dirty="0"/>
              <a:t>0.95%(</a:t>
            </a:r>
            <a:r>
              <a:rPr lang="ko-KR" altLang="en-US" dirty="0"/>
              <a:t>정확도</a:t>
            </a:r>
            <a:r>
              <a:rPr lang="en-US" altLang="ko-KR" dirty="0"/>
              <a:t>: 99.05%)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_x437914208" descr="EMB0000144027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252" y="2942875"/>
            <a:ext cx="2686833" cy="770813"/>
          </a:xfrm>
          <a:prstGeom prst="rect">
            <a:avLst/>
          </a:prstGeom>
          <a:noFill/>
          <a:ln w="15875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39" y="4941571"/>
            <a:ext cx="6194121" cy="16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3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AlexNet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토론토 대학 </a:t>
            </a:r>
            <a:r>
              <a:rPr lang="en-US" altLang="ko-KR" dirty="0"/>
              <a:t>Geoffrey E. Hinton </a:t>
            </a:r>
            <a:r>
              <a:rPr lang="ko-KR" altLang="en-US" dirty="0"/>
              <a:t>팀이 제안 </a:t>
            </a:r>
            <a:endParaRPr lang="en-US" altLang="ko-KR" dirty="0"/>
          </a:p>
          <a:p>
            <a:pPr lvl="1"/>
            <a:r>
              <a:rPr lang="en-US" altLang="ko-KR" dirty="0"/>
              <a:t>ILSVRC</a:t>
            </a:r>
            <a:r>
              <a:rPr lang="ko-KR" altLang="en-US" dirty="0"/>
              <a:t>에서</a:t>
            </a:r>
            <a:r>
              <a:rPr lang="en-US" altLang="ko-KR" dirty="0"/>
              <a:t> 2012</a:t>
            </a:r>
            <a:r>
              <a:rPr lang="ko-KR" altLang="en-US" dirty="0"/>
              <a:t>년 우승 </a:t>
            </a:r>
          </a:p>
          <a:p>
            <a:pPr lvl="1"/>
            <a:r>
              <a:rPr lang="ko-KR" altLang="en-US" b="1" dirty="0"/>
              <a:t>상위</a:t>
            </a:r>
            <a:r>
              <a:rPr lang="en-US" altLang="ko-KR" b="1" dirty="0"/>
              <a:t>-5 </a:t>
            </a:r>
            <a:r>
              <a:rPr lang="ko-KR" altLang="en-US" b="1" dirty="0" err="1"/>
              <a:t>오류율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16.43%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직전 년도 대비 </a:t>
            </a:r>
            <a:r>
              <a:rPr lang="en-US" altLang="ko-KR" dirty="0"/>
              <a:t>9.4% </a:t>
            </a:r>
            <a:r>
              <a:rPr lang="ko-KR" altLang="en-US" dirty="0"/>
              <a:t>정확도 향상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2049" name="_x437918048" descr="EMB0000144027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59" y="3502142"/>
            <a:ext cx="5582192" cy="22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680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AlexNet</a:t>
            </a:r>
            <a:r>
              <a:rPr lang="en-US" altLang="ko-KR" b="1" dirty="0"/>
              <a:t> – cont. </a:t>
            </a:r>
          </a:p>
          <a:p>
            <a:pPr lvl="1"/>
            <a:r>
              <a:rPr lang="en-US" altLang="ko-KR" dirty="0"/>
              <a:t>8 </a:t>
            </a:r>
            <a:r>
              <a:rPr lang="ko-KR" altLang="en-US" dirty="0"/>
              <a:t>계층의 구조 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Conv-Pool-Norm-Conv-Pool-Norm-Conv- Conv-Conv-Pool-FC-FC-FC(SM)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함수를 사용한 첫 모델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FC </a:t>
            </a:r>
            <a:r>
              <a:rPr lang="ko-KR" altLang="en-US" dirty="0"/>
              <a:t>층에 </a:t>
            </a:r>
            <a:r>
              <a:rPr lang="ko-KR" altLang="en-US" dirty="0" err="1"/>
              <a:t>드롭아웃</a:t>
            </a:r>
            <a:r>
              <a:rPr lang="en-US" altLang="ko-KR" dirty="0"/>
              <a:t>(dropout) </a:t>
            </a:r>
            <a:r>
              <a:rPr lang="ko-KR" altLang="en-US" dirty="0"/>
              <a:t>기법 사용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최대값 </a:t>
            </a:r>
            <a:r>
              <a:rPr lang="ko-KR" altLang="en-US" dirty="0" err="1"/>
              <a:t>풀링</a:t>
            </a:r>
            <a:r>
              <a:rPr lang="en-US" altLang="ko-KR" dirty="0"/>
              <a:t>(max pooling) </a:t>
            </a:r>
            <a:r>
              <a:rPr lang="ko-KR" altLang="en-US" dirty="0"/>
              <a:t>사용 </a:t>
            </a:r>
            <a:r>
              <a:rPr lang="en-US" altLang="ko-KR" dirty="0"/>
              <a:t>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10" y="2641600"/>
            <a:ext cx="5782571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AlexNet</a:t>
            </a:r>
            <a:r>
              <a:rPr lang="en-US" altLang="ko-KR" b="1" dirty="0"/>
              <a:t> – cont. </a:t>
            </a:r>
          </a:p>
          <a:p>
            <a:pPr lvl="1"/>
            <a:r>
              <a:rPr lang="en-US" altLang="ko-KR" b="1" dirty="0"/>
              <a:t>Norm</a:t>
            </a:r>
            <a:r>
              <a:rPr lang="en-US" altLang="ko-KR" dirty="0"/>
              <a:t>: </a:t>
            </a:r>
            <a:r>
              <a:rPr lang="ko-KR" altLang="en-US" dirty="0"/>
              <a:t>국소 반응 정규화 연산 층 </a:t>
            </a:r>
            <a:r>
              <a:rPr lang="en-US" altLang="ko-KR" b="1" dirty="0"/>
              <a:t> </a:t>
            </a:r>
          </a:p>
          <a:p>
            <a:pPr lvl="2"/>
            <a:r>
              <a:rPr lang="ko-KR" altLang="en-US" b="1" dirty="0"/>
              <a:t>인접한 여러 층의 </a:t>
            </a:r>
            <a:r>
              <a:rPr lang="ko-KR" altLang="en-US" b="1" dirty="0" err="1"/>
              <a:t>출력값들을</a:t>
            </a:r>
            <a:r>
              <a:rPr lang="ko-KR" altLang="en-US" b="1" dirty="0"/>
              <a:t> 이용하여 </a:t>
            </a:r>
            <a:r>
              <a:rPr lang="ko-KR" altLang="en-US" b="1" dirty="0" err="1"/>
              <a:t>출력값</a:t>
            </a:r>
            <a:r>
              <a:rPr lang="ko-KR" altLang="en-US" b="1" dirty="0"/>
              <a:t> 조정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 err="1"/>
              <a:t>마지막층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 err="1"/>
              <a:t>완전연결층</a:t>
            </a:r>
            <a:r>
              <a:rPr lang="en-US" altLang="ko-KR" dirty="0"/>
              <a:t>(FC</a:t>
            </a:r>
            <a:r>
              <a:rPr lang="ko-KR" altLang="en-US" dirty="0"/>
              <a:t>층</a:t>
            </a:r>
            <a:r>
              <a:rPr lang="en-US" altLang="ko-KR" dirty="0"/>
              <a:t>)  </a:t>
            </a:r>
          </a:p>
          <a:p>
            <a:pPr lvl="2"/>
            <a:r>
              <a:rPr lang="ko-KR" altLang="en-US" dirty="0" err="1"/>
              <a:t>소프트맥스</a:t>
            </a:r>
            <a:r>
              <a:rPr lang="en-US" altLang="ko-KR" dirty="0"/>
              <a:t>(SM) </a:t>
            </a:r>
            <a:r>
              <a:rPr lang="ko-KR" altLang="en-US" dirty="0"/>
              <a:t>사용 </a:t>
            </a:r>
            <a:endParaRPr lang="en-US" altLang="ko-KR" dirty="0"/>
          </a:p>
          <a:p>
            <a:pPr lvl="2"/>
            <a:r>
              <a:rPr lang="en-US" altLang="ko-KR" dirty="0"/>
              <a:t>1,000</a:t>
            </a:r>
            <a:r>
              <a:rPr lang="ko-KR" altLang="en-US" dirty="0"/>
              <a:t>개의 부류를 나타내기 위해 </a:t>
            </a:r>
            <a:r>
              <a:rPr lang="en-US" altLang="ko-KR" dirty="0"/>
              <a:t>1,000</a:t>
            </a:r>
            <a:r>
              <a:rPr lang="ko-KR" altLang="en-US" dirty="0"/>
              <a:t>개의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55938" y="2473623"/>
            <a:ext cx="4910203" cy="1592803"/>
            <a:chOff x="2195512" y="2421372"/>
            <a:chExt cx="4910203" cy="15928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512" y="2421372"/>
              <a:ext cx="4752975" cy="10382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/>
                <p:cNvSpPr/>
                <p:nvPr/>
              </p:nvSpPr>
              <p:spPr>
                <a:xfrm>
                  <a:off x="2533715" y="3675621"/>
                  <a:ext cx="4572000" cy="338554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r>
                    <a:rPr lang="ko-KR" altLang="en-US" sz="1600" dirty="0"/>
                    <a:t>위치 </a:t>
                  </a:r>
                  <a14:m>
                    <m:oMath xmlns:m="http://schemas.openxmlformats.org/officeDocument/2006/math"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600" dirty="0"/>
                    <a:t>에 </a:t>
                  </a:r>
                  <a:r>
                    <a:rPr lang="ko-KR" altLang="en-US" sz="1600" dirty="0" err="1"/>
                    <a:t>커널</a:t>
                  </a:r>
                  <a:r>
                    <a:rPr lang="ko-KR" altLang="en-US" sz="16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ko-KR" altLang="en-US" sz="1600" dirty="0" err="1"/>
                    <a:t>를</a:t>
                  </a:r>
                  <a:r>
                    <a:rPr lang="en-US" altLang="ko-KR" sz="1600" dirty="0"/>
                    <a:t> </a:t>
                  </a:r>
                  <a:r>
                    <a:rPr lang="ko-KR" altLang="en-US" sz="1600" dirty="0"/>
                    <a:t>적용하여 계산한 값</a:t>
                  </a:r>
                  <a:r>
                    <a:rPr lang="en-US" altLang="ko-KR" sz="1600" dirty="0"/>
                    <a:t> </a:t>
                  </a:r>
                  <a:r>
                    <a:rPr lang="ko-KR" altLang="en-US" sz="1600" dirty="0"/>
                    <a:t> </a:t>
                  </a:r>
                  <a:r>
                    <a:rPr lang="en-US" altLang="ko-KR" sz="1600" dirty="0"/>
                    <a:t> 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5" name="직사각형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715" y="3675621"/>
                  <a:ext cx="4572000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00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/>
            <p:cNvCxnSpPr/>
            <p:nvPr/>
          </p:nvCxnSpPr>
          <p:spPr>
            <a:xfrm flipV="1">
              <a:off x="3131507" y="3156559"/>
              <a:ext cx="0" cy="51906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021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VGGNet</a:t>
            </a:r>
            <a:r>
              <a:rPr lang="en-US" altLang="ko-KR" b="1" dirty="0"/>
              <a:t> </a:t>
            </a:r>
          </a:p>
          <a:p>
            <a:pPr lvl="1"/>
            <a:r>
              <a:rPr lang="ko-KR" altLang="en-US" dirty="0" err="1"/>
              <a:t>사이머니언와</a:t>
            </a:r>
            <a:r>
              <a:rPr lang="ko-KR" altLang="en-US" dirty="0"/>
              <a:t> 지서만이 제안</a:t>
            </a:r>
            <a:r>
              <a:rPr lang="en-US" altLang="ko-KR" dirty="0"/>
              <a:t>(2014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VGG-16</a:t>
            </a:r>
            <a:r>
              <a:rPr lang="ko-KR" altLang="en-US" dirty="0"/>
              <a:t> 모델</a:t>
            </a:r>
            <a:r>
              <a:rPr lang="en-US" altLang="ko-KR" dirty="0"/>
              <a:t>(16</a:t>
            </a:r>
            <a:r>
              <a:rPr lang="ko-KR" altLang="en-US" dirty="0"/>
              <a:t>개 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VGG-19 </a:t>
            </a:r>
            <a:r>
              <a:rPr lang="ko-KR" altLang="en-US" dirty="0"/>
              <a:t>모델</a:t>
            </a:r>
            <a:r>
              <a:rPr lang="en-US" altLang="ko-KR" dirty="0"/>
              <a:t>(19</a:t>
            </a:r>
            <a:r>
              <a:rPr lang="ko-KR" altLang="en-US" dirty="0"/>
              <a:t>개 층</a:t>
            </a:r>
            <a:r>
              <a:rPr lang="en-US" altLang="ko-KR" dirty="0"/>
              <a:t>)  </a:t>
            </a:r>
          </a:p>
          <a:p>
            <a:pPr lvl="1"/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ILSVRC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등 차지 </a:t>
            </a:r>
            <a:r>
              <a:rPr lang="en-US" altLang="ko-KR" dirty="0"/>
              <a:t>(</a:t>
            </a:r>
            <a:r>
              <a:rPr lang="ko-KR" altLang="en-US" dirty="0"/>
              <a:t>상위</a:t>
            </a:r>
            <a:r>
              <a:rPr lang="en-US" altLang="ko-KR" dirty="0"/>
              <a:t>-5 </a:t>
            </a:r>
            <a:r>
              <a:rPr lang="ko-KR" altLang="en-US" dirty="0" err="1"/>
              <a:t>오류율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7.32%)</a:t>
            </a:r>
            <a:endParaRPr lang="ko-KR" altLang="en-US" dirty="0"/>
          </a:p>
          <a:p>
            <a:pPr lvl="1"/>
            <a:r>
              <a:rPr lang="ko-KR" altLang="en-US" dirty="0"/>
              <a:t>단순한 구조 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08" y="3535657"/>
            <a:ext cx="7557025" cy="12294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08" y="5041444"/>
            <a:ext cx="7557025" cy="12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98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b="1" dirty="0" err="1"/>
              <a:t>VGGNet</a:t>
            </a:r>
            <a:r>
              <a:rPr lang="en-US" altLang="ko-KR" b="1" dirty="0"/>
              <a:t> – cont. </a:t>
            </a:r>
          </a:p>
          <a:p>
            <a:pPr lvl="1"/>
            <a:r>
              <a:rPr lang="ko-KR" altLang="en-US" dirty="0"/>
              <a:t>모든 층에서 </a:t>
            </a:r>
            <a:r>
              <a:rPr lang="en-US" altLang="ko-KR" b="1" dirty="0"/>
              <a:t>3x3 </a:t>
            </a:r>
            <a:r>
              <a:rPr lang="ko-KR" altLang="en-US" b="1" dirty="0"/>
              <a:t>필터 </a:t>
            </a:r>
            <a:r>
              <a:rPr lang="ko-KR" altLang="en-US" dirty="0"/>
              <a:t>사용 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en-US" altLang="ko-KR" b="1" dirty="0"/>
              <a:t>3x3</a:t>
            </a:r>
            <a:r>
              <a:rPr lang="en-US" altLang="ko-KR" dirty="0"/>
              <a:t> </a:t>
            </a:r>
            <a:r>
              <a:rPr lang="ko-KR" altLang="en-US" dirty="0"/>
              <a:t>필터 </a:t>
            </a:r>
            <a:r>
              <a:rPr lang="en-US" altLang="ko-KR" dirty="0"/>
              <a:t>2</a:t>
            </a:r>
            <a:r>
              <a:rPr lang="ko-KR" altLang="en-US" dirty="0"/>
              <a:t>회 적용</a:t>
            </a:r>
            <a:r>
              <a:rPr lang="en-US" altLang="ko-KR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 </a:t>
            </a:r>
            <a:r>
              <a:rPr lang="en-US" altLang="ko-KR" b="1" dirty="0">
                <a:sym typeface="Symbol" panose="05050102010706020507" pitchFamily="18" charset="2"/>
              </a:rPr>
              <a:t>5x5 </a:t>
            </a:r>
            <a:r>
              <a:rPr lang="ko-KR" altLang="en-US" dirty="0"/>
              <a:t>필터 적용 효과 </a:t>
            </a:r>
            <a:endParaRPr lang="en-US" altLang="ko-KR" dirty="0"/>
          </a:p>
          <a:p>
            <a:pPr lvl="1"/>
            <a:r>
              <a:rPr lang="en-US" altLang="ko-KR" b="1" dirty="0"/>
              <a:t>3x3</a:t>
            </a:r>
            <a:r>
              <a:rPr lang="en-US" altLang="ko-KR" dirty="0"/>
              <a:t> </a:t>
            </a:r>
            <a:r>
              <a:rPr lang="ko-KR" altLang="en-US" dirty="0"/>
              <a:t>필터 </a:t>
            </a:r>
            <a:r>
              <a:rPr lang="en-US" altLang="ko-KR" dirty="0"/>
              <a:t>3</a:t>
            </a:r>
            <a:r>
              <a:rPr lang="ko-KR" altLang="en-US" dirty="0"/>
              <a:t>회 적용</a:t>
            </a:r>
            <a:r>
              <a:rPr lang="en-US" altLang="ko-KR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 </a:t>
            </a:r>
            <a:r>
              <a:rPr lang="en-US" altLang="ko-KR" b="1" dirty="0">
                <a:sym typeface="Symbol" panose="05050102010706020507" pitchFamily="18" charset="2"/>
              </a:rPr>
              <a:t>7x7 </a:t>
            </a:r>
            <a:r>
              <a:rPr lang="ko-KR" altLang="en-US" dirty="0"/>
              <a:t>필터 적용 효과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8318" y="252612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27</a:t>
            </a:r>
            <a:r>
              <a:rPr lang="ko-KR" altLang="en-US" b="1" dirty="0"/>
              <a:t> </a:t>
            </a:r>
            <a:r>
              <a:rPr lang="ko-KR" altLang="en-US" dirty="0"/>
              <a:t>가중치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572" y="2567836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49</a:t>
            </a:r>
            <a:r>
              <a:rPr lang="ko-KR" altLang="en-US" dirty="0"/>
              <a:t> 가중치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6143" y="2864562"/>
            <a:ext cx="489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0000FF"/>
                </a:solidFill>
              </a:rPr>
              <a:t>ReLU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r>
              <a:rPr lang="en-US" altLang="ko-KR" dirty="0"/>
              <a:t>3</a:t>
            </a:r>
            <a:r>
              <a:rPr lang="ko-KR" altLang="en-US" dirty="0"/>
              <a:t>회 적용</a:t>
            </a:r>
            <a:r>
              <a:rPr lang="en-US" altLang="ko-KR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</a:t>
            </a:r>
            <a:r>
              <a:rPr lang="en-US" altLang="ko-KR" dirty="0"/>
              <a:t> </a:t>
            </a:r>
            <a:r>
              <a:rPr lang="ko-KR" altLang="en-US" dirty="0"/>
              <a:t>복잡한 결정경계 표현 가능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3647440"/>
            <a:ext cx="4532489" cy="29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GoogleNet</a:t>
            </a:r>
            <a:endParaRPr lang="en-US" altLang="ko-KR" b="1" dirty="0"/>
          </a:p>
          <a:p>
            <a:pPr lvl="1"/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ko-KR" altLang="en-US" dirty="0" err="1"/>
              <a:t>체게디</a:t>
            </a:r>
            <a:r>
              <a:rPr lang="ko-KR" altLang="en-US" dirty="0"/>
              <a:t> 등이 개발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ILSVRC</a:t>
            </a:r>
            <a:r>
              <a:rPr lang="ko-KR" altLang="en-US" dirty="0"/>
              <a:t>에서 우승</a:t>
            </a:r>
            <a:r>
              <a:rPr lang="en-US" altLang="ko-KR" dirty="0"/>
              <a:t>(</a:t>
            </a:r>
            <a:r>
              <a:rPr lang="ko-KR" altLang="en-US" dirty="0"/>
              <a:t>상위</a:t>
            </a:r>
            <a:r>
              <a:rPr lang="en-US" altLang="ko-KR" dirty="0"/>
              <a:t>-5 </a:t>
            </a:r>
            <a:r>
              <a:rPr lang="ko-KR" altLang="en-US" dirty="0" err="1"/>
              <a:t>오류율</a:t>
            </a:r>
            <a:r>
              <a:rPr lang="ko-KR" altLang="en-US" dirty="0"/>
              <a:t> </a:t>
            </a:r>
            <a:r>
              <a:rPr lang="en-US" altLang="ko-KR" dirty="0"/>
              <a:t>: 6.67%) </a:t>
            </a:r>
          </a:p>
          <a:p>
            <a:pPr lvl="1"/>
            <a:endParaRPr lang="en-US" altLang="ko-KR" sz="1100" dirty="0"/>
          </a:p>
          <a:p>
            <a:pPr lvl="1"/>
            <a:r>
              <a:rPr lang="en-US" altLang="ko-KR" dirty="0"/>
              <a:t>22</a:t>
            </a:r>
            <a:r>
              <a:rPr lang="ko-KR" altLang="en-US" dirty="0"/>
              <a:t>개 층의 구조</a:t>
            </a:r>
            <a:endParaRPr lang="en-US" altLang="ko-KR" dirty="0"/>
          </a:p>
          <a:p>
            <a:pPr lvl="2"/>
            <a:r>
              <a:rPr lang="en-US" altLang="ko-KR" dirty="0"/>
              <a:t>Conv-</a:t>
            </a:r>
            <a:r>
              <a:rPr lang="en-US" altLang="ko-KR" dirty="0" err="1"/>
              <a:t>MPool</a:t>
            </a:r>
            <a:r>
              <a:rPr lang="en-US" altLang="ko-KR" dirty="0"/>
              <a:t>-Conv-</a:t>
            </a:r>
            <a:r>
              <a:rPr lang="en-US" altLang="ko-KR" b="1" dirty="0"/>
              <a:t>Incept</a:t>
            </a:r>
            <a:r>
              <a:rPr lang="en-US" altLang="ko-KR" dirty="0"/>
              <a:t>-</a:t>
            </a:r>
            <a:r>
              <a:rPr lang="en-US" altLang="ko-KR" b="1" dirty="0"/>
              <a:t>Incept</a:t>
            </a:r>
            <a:r>
              <a:rPr lang="en-US" altLang="ko-KR" dirty="0"/>
              <a:t>-</a:t>
            </a:r>
            <a:r>
              <a:rPr lang="en-US" altLang="ko-KR" dirty="0" err="1"/>
              <a:t>MPool</a:t>
            </a:r>
            <a:r>
              <a:rPr lang="en-US" altLang="ko-KR" dirty="0"/>
              <a:t>–</a:t>
            </a:r>
            <a:r>
              <a:rPr lang="en-US" altLang="ko-KR" b="1" dirty="0"/>
              <a:t>Incept</a:t>
            </a:r>
            <a:r>
              <a:rPr lang="en-US" altLang="ko-KR" dirty="0"/>
              <a:t>-</a:t>
            </a:r>
            <a:r>
              <a:rPr lang="en-US" altLang="ko-KR" b="1" dirty="0"/>
              <a:t>Incept</a:t>
            </a:r>
            <a:r>
              <a:rPr lang="en-US" altLang="ko-KR" dirty="0"/>
              <a:t>-</a:t>
            </a:r>
            <a:r>
              <a:rPr lang="en-US" altLang="ko-KR" b="1" dirty="0"/>
              <a:t>Incept</a:t>
            </a:r>
            <a:r>
              <a:rPr lang="en-US" altLang="ko-KR" dirty="0"/>
              <a:t>-</a:t>
            </a:r>
            <a:r>
              <a:rPr lang="en-US" altLang="ko-KR" b="1" dirty="0"/>
              <a:t>Incept</a:t>
            </a:r>
            <a:r>
              <a:rPr lang="en-US" altLang="ko-KR" dirty="0"/>
              <a:t>-</a:t>
            </a:r>
            <a:r>
              <a:rPr lang="en-US" altLang="ko-KR" b="1" dirty="0"/>
              <a:t>Incept</a:t>
            </a:r>
            <a:r>
              <a:rPr lang="en-US" altLang="ko-KR" dirty="0"/>
              <a:t>-MPool-</a:t>
            </a:r>
            <a:r>
              <a:rPr lang="en-US" altLang="ko-KR" b="1" dirty="0"/>
              <a:t>Incept</a:t>
            </a:r>
            <a:r>
              <a:rPr lang="en-US" altLang="ko-KR" dirty="0"/>
              <a:t>-</a:t>
            </a:r>
            <a:r>
              <a:rPr lang="en-US" altLang="ko-KR" b="1" dirty="0"/>
              <a:t>Incept</a:t>
            </a:r>
            <a:r>
              <a:rPr lang="en-US" altLang="ko-KR" dirty="0"/>
              <a:t>-APool-FC-SM</a:t>
            </a:r>
          </a:p>
          <a:p>
            <a:pPr lvl="3"/>
            <a:r>
              <a:rPr lang="en-US" altLang="ko-KR" dirty="0" err="1"/>
              <a:t>MPool</a:t>
            </a:r>
            <a:r>
              <a:rPr lang="en-US" altLang="ko-KR" dirty="0"/>
              <a:t> : </a:t>
            </a:r>
            <a:r>
              <a:rPr lang="ko-KR" altLang="en-US" dirty="0"/>
              <a:t>최대값 </a:t>
            </a:r>
            <a:r>
              <a:rPr lang="ko-KR" altLang="en-US" dirty="0" err="1"/>
              <a:t>풀링</a:t>
            </a:r>
            <a:endParaRPr lang="en-US" altLang="ko-KR" dirty="0"/>
          </a:p>
          <a:p>
            <a:pPr lvl="3"/>
            <a:r>
              <a:rPr lang="en-US" altLang="ko-KR" dirty="0" err="1"/>
              <a:t>Apool</a:t>
            </a:r>
            <a:r>
              <a:rPr lang="en-US" altLang="ko-KR" dirty="0"/>
              <a:t>:</a:t>
            </a:r>
            <a:r>
              <a:rPr lang="ko-KR" altLang="en-US" dirty="0"/>
              <a:t> 평균값 </a:t>
            </a:r>
            <a:r>
              <a:rPr lang="ko-KR" altLang="en-US" dirty="0" err="1"/>
              <a:t>풀링</a:t>
            </a:r>
            <a:endParaRPr lang="ko-KR" altLang="en-US" dirty="0"/>
          </a:p>
          <a:p>
            <a:pPr lvl="3"/>
            <a:r>
              <a:rPr lang="en-US" altLang="ko-KR" dirty="0"/>
              <a:t>Incept : </a:t>
            </a:r>
            <a:r>
              <a:rPr lang="ko-KR" altLang="en-US" dirty="0" err="1"/>
              <a:t>인셉션</a:t>
            </a:r>
            <a:r>
              <a:rPr lang="en-US" altLang="ko-KR" dirty="0"/>
              <a:t>(Inception)</a:t>
            </a:r>
            <a:r>
              <a:rPr lang="ko-KR" altLang="en-US" dirty="0"/>
              <a:t>모듈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17" y="4389067"/>
            <a:ext cx="8312727" cy="22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7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dirty="0"/>
              <a:t>(convolutional neural network, CNN)</a:t>
            </a:r>
          </a:p>
          <a:p>
            <a:pPr lvl="1"/>
            <a:r>
              <a:rPr lang="ko-KR" altLang="en-US" dirty="0"/>
              <a:t>동물의 </a:t>
            </a:r>
            <a:r>
              <a:rPr lang="ko-KR" altLang="en-US" b="1" dirty="0"/>
              <a:t>시각피질</a:t>
            </a:r>
            <a:r>
              <a:rPr lang="en-US" altLang="ko-KR" dirty="0"/>
              <a:t>(visual cortex, </a:t>
            </a:r>
            <a:r>
              <a:rPr lang="ko-KR" altLang="en-US" dirty="0"/>
              <a:t>視覺皮質</a:t>
            </a:r>
            <a:r>
              <a:rPr lang="en-US" altLang="ko-KR" dirty="0"/>
              <a:t>)</a:t>
            </a:r>
            <a:r>
              <a:rPr lang="ko-KR" altLang="en-US" dirty="0"/>
              <a:t>의 구조에서 영감을 받아 만들어진 </a:t>
            </a:r>
            <a:r>
              <a:rPr lang="ko-KR" altLang="en-US" dirty="0" err="1"/>
              <a:t>딥러닝</a:t>
            </a:r>
            <a:r>
              <a:rPr lang="ko-KR" altLang="en-US" dirty="0"/>
              <a:t> 신경망 모델</a:t>
            </a:r>
            <a:endParaRPr lang="en-US" altLang="ko-KR" dirty="0"/>
          </a:p>
          <a:p>
            <a:pPr lvl="2"/>
            <a:r>
              <a:rPr lang="ko-KR" altLang="en-US" b="1" dirty="0"/>
              <a:t>시각피질</a:t>
            </a:r>
            <a:r>
              <a:rPr lang="ko-KR" altLang="en-US" dirty="0"/>
              <a:t>의 신경세포</a:t>
            </a:r>
            <a:endParaRPr lang="en-US" altLang="ko-KR" dirty="0"/>
          </a:p>
          <a:p>
            <a:pPr lvl="3"/>
            <a:r>
              <a:rPr lang="ko-KR" altLang="en-US" dirty="0"/>
              <a:t>시야 내의 특정 영역에 대한 자극만 수용</a:t>
            </a:r>
            <a:endParaRPr lang="en-US" altLang="ko-KR" dirty="0"/>
          </a:p>
          <a:p>
            <a:pPr lvl="4"/>
            <a:r>
              <a:rPr lang="ko-KR" altLang="en-US" dirty="0" err="1"/>
              <a:t>수용장</a:t>
            </a:r>
            <a:r>
              <a:rPr lang="en-US" altLang="ko-KR" dirty="0"/>
              <a:t>(receptive field, </a:t>
            </a:r>
            <a:r>
              <a:rPr lang="ko-KR" altLang="en-US" dirty="0" err="1"/>
              <a:t>受容場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해당 영역의 특정 특징에 대해서만 반응</a:t>
            </a:r>
            <a:endParaRPr lang="en-US" altLang="ko-KR" dirty="0"/>
          </a:p>
          <a:p>
            <a:pPr lvl="2"/>
            <a:endParaRPr lang="en-US" altLang="ko-KR" sz="1000" b="1" dirty="0"/>
          </a:p>
          <a:p>
            <a:pPr lvl="2"/>
            <a:r>
              <a:rPr lang="ko-KR" altLang="en-US" b="1" dirty="0"/>
              <a:t>시각 자극</a:t>
            </a:r>
            <a:r>
              <a:rPr lang="ko-KR" altLang="en-US" dirty="0"/>
              <a:t>이 </a:t>
            </a:r>
            <a:r>
              <a:rPr lang="en-US" altLang="ko-KR" b="1" dirty="0"/>
              <a:t>1</a:t>
            </a:r>
            <a:r>
              <a:rPr lang="ko-KR" altLang="en-US" b="1" dirty="0"/>
              <a:t>차 시각피질</a:t>
            </a:r>
            <a:r>
              <a:rPr lang="ko-KR" altLang="en-US" dirty="0"/>
              <a:t>을 통해서 처리된 다음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b="1" dirty="0"/>
              <a:t>2</a:t>
            </a:r>
            <a:r>
              <a:rPr lang="ko-KR" altLang="en-US" b="1" dirty="0"/>
              <a:t>차 시각피질</a:t>
            </a:r>
            <a:r>
              <a:rPr lang="ko-KR" altLang="en-US" dirty="0"/>
              <a:t>을 경유하여</a:t>
            </a:r>
            <a:r>
              <a:rPr lang="en-US" altLang="ko-KR" dirty="0"/>
              <a:t>, </a:t>
            </a:r>
            <a:r>
              <a:rPr lang="en-US" altLang="ko-KR" b="1" dirty="0"/>
              <a:t>3</a:t>
            </a:r>
            <a:r>
              <a:rPr lang="ko-KR" altLang="en-US" b="1" dirty="0"/>
              <a:t>차 시각피질 </a:t>
            </a:r>
            <a:r>
              <a:rPr lang="ko-KR" altLang="en-US" dirty="0"/>
              <a:t>등 여러 영역을 통과하여 계층적인 정보처리</a:t>
            </a:r>
            <a:endParaRPr lang="en-US" altLang="ko-KR" dirty="0"/>
          </a:p>
          <a:p>
            <a:pPr lvl="3"/>
            <a:r>
              <a:rPr lang="ko-KR" altLang="en-US" dirty="0"/>
              <a:t>정보가 계층적으로 처리되어 가면서 점차 추상적인 특징이 추출되어 시각 인식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동물의 계층적 특징 추출과 시각인식 체계를 참조하여 만들어진 모델</a:t>
            </a:r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871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191055"/>
          </a:xfrm>
        </p:spPr>
        <p:txBody>
          <a:bodyPr/>
          <a:lstStyle/>
          <a:p>
            <a:r>
              <a:rPr lang="en-US" altLang="ko-KR" b="1" dirty="0" err="1"/>
              <a:t>GoogleNet</a:t>
            </a:r>
            <a:r>
              <a:rPr lang="en-US" altLang="ko-KR" b="1" dirty="0"/>
              <a:t> - cont. </a:t>
            </a:r>
          </a:p>
          <a:p>
            <a:pPr lvl="1"/>
            <a:r>
              <a:rPr lang="ko-KR" altLang="en-US" b="1" dirty="0" err="1"/>
              <a:t>인셉션</a:t>
            </a:r>
            <a:r>
              <a:rPr lang="en-US" altLang="ko-KR" b="1" dirty="0"/>
              <a:t>(Inception) </a:t>
            </a:r>
            <a:r>
              <a:rPr lang="ko-KR" altLang="en-US" b="1" dirty="0"/>
              <a:t>모듈</a:t>
            </a:r>
            <a:r>
              <a:rPr lang="en-US" altLang="ko-KR" b="1" dirty="0"/>
              <a:t> </a:t>
            </a:r>
          </a:p>
          <a:p>
            <a:pPr lvl="2"/>
            <a:r>
              <a:rPr lang="ko-KR" altLang="en-US" dirty="0"/>
              <a:t>직전 층의 처리결과에 </a:t>
            </a:r>
            <a:r>
              <a:rPr lang="en-US" altLang="ko-KR" dirty="0"/>
              <a:t>1×1 </a:t>
            </a:r>
            <a:r>
              <a:rPr lang="ko-KR" altLang="en-US" dirty="0" err="1"/>
              <a:t>컨볼루션</a:t>
            </a:r>
            <a:r>
              <a:rPr lang="en-US" altLang="ko-KR" dirty="0"/>
              <a:t>, 3×3 </a:t>
            </a:r>
            <a:r>
              <a:rPr lang="ko-KR" altLang="en-US" dirty="0" err="1"/>
              <a:t>컨볼루션</a:t>
            </a:r>
            <a:r>
              <a:rPr lang="en-US" altLang="ko-KR" dirty="0"/>
              <a:t>, 5×5 </a:t>
            </a:r>
            <a:r>
              <a:rPr lang="ko-KR" altLang="en-US" dirty="0" err="1"/>
              <a:t>컨볼루션을</a:t>
            </a:r>
            <a:r>
              <a:rPr lang="ko-KR" altLang="en-US" dirty="0"/>
              <a:t> 적용 </a:t>
            </a:r>
            <a:endParaRPr lang="en-US" altLang="ko-KR" dirty="0"/>
          </a:p>
          <a:p>
            <a:pPr lvl="2"/>
            <a:r>
              <a:rPr lang="ko-KR" altLang="en-US" dirty="0"/>
              <a:t>이들 크기의 </a:t>
            </a:r>
            <a:r>
              <a:rPr lang="ko-KR" altLang="en-US" dirty="0" err="1"/>
              <a:t>수용장에</a:t>
            </a:r>
            <a:r>
              <a:rPr lang="ko-KR" altLang="en-US" dirty="0"/>
              <a:t> 있는 특징들을 동시에 추출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80" y="3275589"/>
            <a:ext cx="4815840" cy="26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GoogleNet</a:t>
            </a:r>
            <a:r>
              <a:rPr lang="en-US" altLang="ko-KR" b="1" dirty="0"/>
              <a:t> - cont. </a:t>
            </a:r>
          </a:p>
          <a:p>
            <a:pPr lvl="1"/>
            <a:r>
              <a:rPr lang="en-US" altLang="ko-KR" b="1" dirty="0"/>
              <a:t>1x1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</a:t>
            </a:r>
            <a:r>
              <a:rPr lang="en-US" altLang="ko-KR" b="1" dirty="0"/>
              <a:t>  </a:t>
            </a:r>
          </a:p>
          <a:p>
            <a:pPr lvl="2"/>
            <a:r>
              <a:rPr lang="ko-KR" altLang="en-US" dirty="0"/>
              <a:t>동일한 위치 의 특징지도의 값을 필터의 가중치와 선형결합</a:t>
            </a:r>
            <a:endParaRPr lang="en-US" altLang="ko-KR" dirty="0"/>
          </a:p>
          <a:p>
            <a:pPr lvl="2"/>
            <a:r>
              <a:rPr lang="en-US" altLang="ko-KR" dirty="0"/>
              <a:t>1×1 </a:t>
            </a:r>
            <a:r>
              <a:rPr lang="ko-KR" altLang="en-US" dirty="0" err="1"/>
              <a:t>컨볼루션</a:t>
            </a:r>
            <a:r>
              <a:rPr lang="ko-KR" altLang="en-US" dirty="0"/>
              <a:t> 필터의 개수를 조정하여 출력되는 특징지도의 개수를 조정</a:t>
            </a:r>
            <a:endParaRPr lang="en-US" altLang="ko-KR" dirty="0"/>
          </a:p>
          <a:p>
            <a:pPr lvl="3"/>
            <a:r>
              <a:rPr lang="en-US" altLang="ko-KR" dirty="0"/>
              <a:t> 224x224x</a:t>
            </a:r>
            <a:r>
              <a:rPr lang="en-US" altLang="ko-KR" dirty="0">
                <a:solidFill>
                  <a:srgbClr val="0000FF"/>
                </a:solidFill>
              </a:rPr>
              <a:t>500</a:t>
            </a:r>
            <a:r>
              <a:rPr lang="en-US" altLang="ko-KR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 (1x1x500)@</a:t>
            </a:r>
            <a:r>
              <a:rPr lang="en-US" altLang="ko-KR" dirty="0">
                <a:solidFill>
                  <a:srgbClr val="0000FF"/>
                </a:solidFill>
                <a:sym typeface="Symbol" panose="05050102010706020507" pitchFamily="18" charset="2"/>
              </a:rPr>
              <a:t>120</a:t>
            </a:r>
            <a:r>
              <a:rPr lang="en-US" altLang="ko-KR" dirty="0">
                <a:sym typeface="Symbol" panose="05050102010706020507" pitchFamily="18" charset="2"/>
              </a:rPr>
              <a:t>  224x224x</a:t>
            </a:r>
            <a:r>
              <a:rPr lang="en-US" altLang="ko-KR" dirty="0">
                <a:solidFill>
                  <a:srgbClr val="0000FF"/>
                </a:solidFill>
                <a:sym typeface="Symbol" panose="05050102010706020507" pitchFamily="18" charset="2"/>
              </a:rPr>
              <a:t>120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193" name="_x437916528" descr="EMB0000144027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28" y="3511463"/>
            <a:ext cx="3898944" cy="296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74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472196" cy="5328592"/>
          </a:xfrm>
        </p:spPr>
        <p:txBody>
          <a:bodyPr/>
          <a:lstStyle/>
          <a:p>
            <a:r>
              <a:rPr lang="en-US" altLang="ko-KR" b="1" dirty="0" err="1"/>
              <a:t>GoogleNet</a:t>
            </a:r>
            <a:r>
              <a:rPr lang="en-US" altLang="ko-KR" b="1" dirty="0"/>
              <a:t> - cont. </a:t>
            </a:r>
          </a:p>
          <a:p>
            <a:pPr lvl="1"/>
            <a:r>
              <a:rPr lang="ko-KR" altLang="en-US" b="1" dirty="0"/>
              <a:t>마지막 계층</a:t>
            </a:r>
            <a:r>
              <a:rPr lang="en-US" altLang="ko-KR" b="1" dirty="0"/>
              <a:t>: </a:t>
            </a:r>
            <a:r>
              <a:rPr lang="ko-KR" altLang="en-US" b="1" dirty="0" err="1"/>
              <a:t>소프트맥스</a:t>
            </a:r>
            <a:r>
              <a:rPr lang="ko-KR" altLang="en-US" b="1" dirty="0"/>
              <a:t> </a:t>
            </a:r>
            <a:r>
              <a:rPr lang="en-US" altLang="ko-KR" b="1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22</a:t>
            </a:r>
            <a:r>
              <a:rPr lang="ko-KR" altLang="en-US" dirty="0"/>
              <a:t>개 층 모델이지만</a:t>
            </a:r>
            <a:r>
              <a:rPr lang="en-US" altLang="ko-KR" dirty="0"/>
              <a:t>, </a:t>
            </a:r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모델에 비해 가중치 개수는 </a:t>
            </a:r>
            <a:r>
              <a:rPr lang="en-US" altLang="ko-KR" dirty="0"/>
              <a:t>10%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b="1" dirty="0"/>
              <a:t>기울기 소멸 문제 </a:t>
            </a:r>
            <a:r>
              <a:rPr lang="ko-KR" altLang="en-US" dirty="0"/>
              <a:t>완화 장치 </a:t>
            </a:r>
            <a:endParaRPr lang="en-US" altLang="ko-KR" dirty="0"/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번째</a:t>
            </a:r>
            <a:r>
              <a:rPr lang="en-US" altLang="ko-KR" dirty="0"/>
              <a:t>, 7</a:t>
            </a:r>
            <a:r>
              <a:rPr lang="ko-KR" altLang="en-US" dirty="0"/>
              <a:t>번째 계층에 </a:t>
            </a:r>
            <a:r>
              <a:rPr lang="ko-KR" altLang="en-US" b="1" dirty="0"/>
              <a:t>보조 분류기 </a:t>
            </a:r>
            <a:r>
              <a:rPr lang="ko-KR" altLang="en-US" dirty="0"/>
              <a:t>추가 </a:t>
            </a:r>
            <a:endParaRPr lang="en-US" altLang="ko-KR" dirty="0"/>
          </a:p>
          <a:p>
            <a:pPr lvl="2"/>
            <a:r>
              <a:rPr lang="ko-KR" altLang="en-US" dirty="0"/>
              <a:t>보조 분류기를 통해 </a:t>
            </a:r>
            <a:r>
              <a:rPr lang="ko-KR" altLang="en-US" dirty="0" err="1"/>
              <a:t>그레디언트</a:t>
            </a:r>
            <a:r>
              <a:rPr lang="ko-KR" altLang="en-US" dirty="0"/>
              <a:t> 정보 제공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17" y="3931867"/>
            <a:ext cx="8312727" cy="22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25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ResNet</a:t>
            </a:r>
            <a:r>
              <a:rPr lang="en-US" altLang="ko-KR" b="1" dirty="0"/>
              <a:t> (Residual Net)</a:t>
            </a:r>
          </a:p>
          <a:p>
            <a:pPr lvl="1"/>
            <a:r>
              <a:rPr lang="ko-KR" altLang="en-US" dirty="0" err="1"/>
              <a:t>카이밍</a:t>
            </a:r>
            <a:r>
              <a:rPr lang="ko-KR" altLang="en-US" dirty="0"/>
              <a:t> 허</a:t>
            </a:r>
            <a:r>
              <a:rPr lang="en-US" altLang="ko-KR" dirty="0"/>
              <a:t> </a:t>
            </a:r>
            <a:r>
              <a:rPr lang="ko-KR" altLang="en-US" dirty="0"/>
              <a:t>등이 개발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</a:t>
            </a:r>
            <a:r>
              <a:rPr lang="en-US" altLang="ko-KR" dirty="0"/>
              <a:t> ILSVRC</a:t>
            </a:r>
            <a:r>
              <a:rPr lang="ko-KR" altLang="en-US" dirty="0"/>
              <a:t>에서 우승</a:t>
            </a:r>
            <a:r>
              <a:rPr lang="en-US" altLang="ko-KR" dirty="0"/>
              <a:t>(</a:t>
            </a:r>
            <a:r>
              <a:rPr lang="ko-KR" altLang="en-US" dirty="0"/>
              <a:t>상위</a:t>
            </a:r>
            <a:r>
              <a:rPr lang="en-US" altLang="ko-KR" dirty="0"/>
              <a:t>-5 </a:t>
            </a:r>
            <a:r>
              <a:rPr lang="ko-KR" altLang="en-US" dirty="0" err="1"/>
              <a:t>오류율</a:t>
            </a:r>
            <a:r>
              <a:rPr lang="en-US" altLang="ko-KR" dirty="0"/>
              <a:t>: 3.75%)  </a:t>
            </a:r>
            <a:endParaRPr lang="ko-KR" altLang="en-US" dirty="0"/>
          </a:p>
          <a:p>
            <a:pPr lvl="1"/>
            <a:r>
              <a:rPr lang="en-US" altLang="ko-KR" dirty="0"/>
              <a:t>152</a:t>
            </a:r>
            <a:r>
              <a:rPr lang="ko-KR" altLang="en-US" dirty="0"/>
              <a:t>개 층의 모델 </a:t>
            </a:r>
          </a:p>
          <a:p>
            <a:pPr lvl="2"/>
            <a:r>
              <a:rPr lang="en-US" altLang="ko-KR" dirty="0"/>
              <a:t>Conv-</a:t>
            </a:r>
            <a:r>
              <a:rPr lang="en-US" altLang="ko-KR" dirty="0" err="1"/>
              <a:t>Mpool</a:t>
            </a:r>
            <a:br>
              <a:rPr lang="en-US" altLang="ko-KR" dirty="0"/>
            </a:br>
            <a:r>
              <a:rPr lang="en-US" altLang="ko-KR" dirty="0"/>
              <a:t>-[</a:t>
            </a:r>
            <a:r>
              <a:rPr lang="en-US" altLang="ko-KR" dirty="0">
                <a:solidFill>
                  <a:srgbClr val="0000FF"/>
                </a:solidFill>
              </a:rPr>
              <a:t>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>
                <a:solidFill>
                  <a:srgbClr val="0000FF"/>
                </a:solidFill>
              </a:rPr>
              <a:t>-Conv-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>
                <a:solidFill>
                  <a:srgbClr val="0000FF"/>
                </a:solidFill>
              </a:rPr>
              <a:t>-Conv-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/>
              <a:t>-[</a:t>
            </a:r>
            <a:r>
              <a:rPr lang="en-US" altLang="ko-KR" dirty="0">
                <a:solidFill>
                  <a:srgbClr val="0000FF"/>
                </a:solidFill>
              </a:rPr>
              <a:t>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>
                <a:solidFill>
                  <a:srgbClr val="0000FF"/>
                </a:solidFill>
              </a:rPr>
              <a:t>-Conv-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>
                <a:solidFill>
                  <a:srgbClr val="0000FF"/>
                </a:solidFill>
              </a:rPr>
              <a:t>-Conv-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FF0000"/>
                </a:solidFill>
              </a:rPr>
              <a:t>8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/>
              <a:t>-[</a:t>
            </a:r>
            <a:r>
              <a:rPr lang="en-US" altLang="ko-KR" dirty="0">
                <a:solidFill>
                  <a:srgbClr val="0000FF"/>
                </a:solidFill>
              </a:rPr>
              <a:t>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>
                <a:solidFill>
                  <a:srgbClr val="0000FF"/>
                </a:solidFill>
              </a:rPr>
              <a:t>-Conv-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>
                <a:solidFill>
                  <a:srgbClr val="0000FF"/>
                </a:solidFill>
              </a:rPr>
              <a:t>-Conv-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FF0000"/>
                </a:solidFill>
              </a:rPr>
              <a:t>36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-[</a:t>
            </a:r>
            <a:r>
              <a:rPr lang="en-US" altLang="ko-KR" dirty="0">
                <a:solidFill>
                  <a:srgbClr val="0000FF"/>
                </a:solidFill>
              </a:rPr>
              <a:t>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>
                <a:solidFill>
                  <a:srgbClr val="0000FF"/>
                </a:solidFill>
              </a:rPr>
              <a:t>-Conv-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>
                <a:solidFill>
                  <a:srgbClr val="0000FF"/>
                </a:solidFill>
              </a:rPr>
              <a:t>-Conv-</a:t>
            </a:r>
            <a:r>
              <a:rPr lang="en-US" altLang="ko-KR" dirty="0" err="1">
                <a:solidFill>
                  <a:srgbClr val="0000FF"/>
                </a:solidFill>
              </a:rPr>
              <a:t>ReLU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/>
              <a:t>-APool-FC-SM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1" y="4453728"/>
            <a:ext cx="8661569" cy="22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9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ResNet</a:t>
            </a:r>
            <a:r>
              <a:rPr lang="en-US" altLang="ko-KR" b="1" dirty="0"/>
              <a:t> – cont. </a:t>
            </a:r>
          </a:p>
          <a:p>
            <a:pPr lvl="1"/>
            <a:r>
              <a:rPr lang="ko-KR" altLang="en-US" b="1" dirty="0"/>
              <a:t>다수의 층 사용 </a:t>
            </a:r>
            <a:r>
              <a:rPr lang="en-US" altLang="ko-KR" b="1" dirty="0"/>
              <a:t> </a:t>
            </a:r>
          </a:p>
          <a:p>
            <a:pPr lvl="2"/>
            <a:r>
              <a:rPr lang="ko-KR" altLang="en-US" dirty="0"/>
              <a:t>상위 계층에서 </a:t>
            </a:r>
            <a:r>
              <a:rPr lang="ko-KR" altLang="en-US" dirty="0" err="1"/>
              <a:t>의미있는</a:t>
            </a:r>
            <a:r>
              <a:rPr lang="ko-KR" altLang="en-US" dirty="0"/>
              <a:t> 특징 추출 가능 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다수 계층 사용시 기울기 소멸 문제 발생 </a:t>
            </a:r>
            <a:r>
              <a:rPr lang="en-US" altLang="ko-KR" dirty="0"/>
              <a:t> </a:t>
            </a:r>
          </a:p>
          <a:p>
            <a:pPr lvl="1"/>
            <a:endParaRPr lang="en-US" altLang="ko-KR" sz="1200" b="1" dirty="0"/>
          </a:p>
          <a:p>
            <a:pPr lvl="1"/>
            <a:r>
              <a:rPr lang="ko-KR" altLang="en-US" b="1" dirty="0" err="1"/>
              <a:t>잔차</a:t>
            </a:r>
            <a:r>
              <a:rPr lang="ko-KR" altLang="en-US" b="1" dirty="0"/>
              <a:t> 모듈</a:t>
            </a:r>
            <a:r>
              <a:rPr lang="en-US" altLang="ko-KR" b="1" dirty="0"/>
              <a:t>(residual module) 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72" y="6243330"/>
            <a:ext cx="1102066" cy="401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57" y="6301367"/>
            <a:ext cx="1550765" cy="385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572" y="6279358"/>
            <a:ext cx="1456302" cy="4014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" y="3176603"/>
            <a:ext cx="6746240" cy="24854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56193" y="5672574"/>
            <a:ext cx="1269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기존 신경망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45154" y="5713214"/>
            <a:ext cx="18447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 ResNet의 </a:t>
            </a:r>
            <a:r>
              <a:rPr lang="ko-KR" altLang="en-US" sz="1400" dirty="0" err="1"/>
              <a:t>잔차</a:t>
            </a:r>
            <a:r>
              <a:rPr lang="ko-KR" altLang="en-US" sz="1400" dirty="0"/>
              <a:t> 모듈</a:t>
            </a:r>
          </a:p>
        </p:txBody>
      </p:sp>
    </p:spTree>
    <p:extLst>
      <p:ext uri="{BB962C8B-B14F-4D97-AF65-F5344CB8AC3E}">
        <p14:creationId xmlns:p14="http://schemas.microsoft.com/office/powerpoint/2010/main" val="860113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ResNet – cont. </a:t>
                </a:r>
              </a:p>
              <a:p>
                <a:pPr lvl="1"/>
                <a:r>
                  <a:rPr lang="ko-KR" altLang="en-US" b="1" dirty="0" err="1"/>
                  <a:t>잔차</a:t>
                </a:r>
                <a:r>
                  <a:rPr lang="ko-KR" altLang="en-US" b="1" dirty="0"/>
                  <a:t> 모듈</a:t>
                </a:r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marL="457200" lvl="1" indent="0">
                  <a:buNone/>
                </a:pPr>
                <a:endParaRPr lang="en-US" altLang="ko-KR" b="1" dirty="0"/>
              </a:p>
              <a:p>
                <a:pPr lvl="2"/>
                <a:r>
                  <a:rPr lang="ko-KR" altLang="en-US" b="1" dirty="0"/>
                  <a:t>잔</a:t>
                </a:r>
                <a14:m>
                  <m:oMath xmlns:m="http://schemas.openxmlformats.org/officeDocument/2006/math"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차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모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듈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1" dirty="0"/>
                  <a:t>의 학습</a:t>
                </a:r>
                <a:r>
                  <a:rPr lang="en-US" altLang="ko-KR" b="1" dirty="0"/>
                  <a:t>  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5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5403542" y="2795986"/>
            <a:ext cx="2739802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latinLnBrk="1">
              <a:spcBef>
                <a:spcPct val="30000"/>
              </a:spcBef>
              <a:buFontTx/>
              <a:buChar char="-"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+mn-ea"/>
                <a:ea typeface="+mn-ea"/>
              </a:rPr>
              <a:t>지름길 연결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marL="285750" lvl="0" indent="-285750" latinLnBrk="1">
              <a:spcBef>
                <a:spcPct val="30000"/>
              </a:spcBef>
              <a:buFontTx/>
              <a:buChar char="-"/>
              <a:defRPr/>
            </a:pPr>
            <a:r>
              <a:rPr lang="ko-KR" altLang="en-US" sz="1600" kern="0" dirty="0" err="1">
                <a:solidFill>
                  <a:srgbClr val="000000"/>
                </a:solidFill>
                <a:latin typeface="+mn-ea"/>
                <a:ea typeface="+mn-ea"/>
              </a:rPr>
              <a:t>항등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  <a:ea typeface="+mn-ea"/>
              </a:rPr>
              <a:t> 사상</a:t>
            </a:r>
            <a:endParaRPr lang="en-US" altLang="ko-KR" sz="16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13" y="1960880"/>
            <a:ext cx="3392262" cy="26936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478" y="5992195"/>
            <a:ext cx="3382965" cy="319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69360" y="2687320"/>
                <a:ext cx="3727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360" y="2687320"/>
                <a:ext cx="37273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836" r="-3279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49040" y="3591560"/>
                <a:ext cx="3780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40" y="3591560"/>
                <a:ext cx="37805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677" r="-161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54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잔차</a:t>
            </a:r>
            <a:r>
              <a:rPr lang="ko-KR" altLang="en-US" b="1" dirty="0"/>
              <a:t> 모듈의 특징 </a:t>
            </a:r>
            <a:endParaRPr lang="en-US" altLang="ko-KR" b="1" dirty="0"/>
          </a:p>
          <a:p>
            <a:pPr lvl="1"/>
            <a:r>
              <a:rPr lang="ko-KR" altLang="en-US" dirty="0"/>
              <a:t>기대하는 출력과 유사한 입력이 들어오면 </a:t>
            </a:r>
            <a:r>
              <a:rPr lang="ko-KR" altLang="en-US" dirty="0" err="1"/>
              <a:t>영벡터에</a:t>
            </a:r>
            <a:r>
              <a:rPr lang="ko-KR" altLang="en-US" dirty="0"/>
              <a:t> 가까운</a:t>
            </a:r>
            <a:r>
              <a:rPr lang="en-US" altLang="ko-KR" dirty="0"/>
              <a:t> </a:t>
            </a:r>
            <a:r>
              <a:rPr lang="ko-KR" altLang="en-US" dirty="0"/>
              <a:t>값을 학습 </a:t>
            </a:r>
            <a:br>
              <a:rPr lang="en-US" altLang="ko-KR" dirty="0"/>
            </a:br>
            <a:r>
              <a:rPr lang="ko-KR" altLang="en-US" dirty="0">
                <a:sym typeface="Symbol" panose="05050102010706020507" pitchFamily="18" charset="2"/>
              </a:rPr>
              <a:t></a:t>
            </a:r>
            <a:r>
              <a:rPr lang="en-US" altLang="ko-KR" dirty="0"/>
              <a:t> </a:t>
            </a:r>
            <a:r>
              <a:rPr lang="ko-KR" altLang="en-US" dirty="0"/>
              <a:t>입력의 작은 변화에 </a:t>
            </a:r>
            <a:r>
              <a:rPr lang="ko-KR" altLang="en-US" dirty="0" err="1"/>
              <a:t>민감</a:t>
            </a:r>
            <a:r>
              <a:rPr lang="en-US" altLang="ko-KR" dirty="0"/>
              <a:t> </a:t>
            </a:r>
            <a:r>
              <a:rPr lang="ko-KR" altLang="en-US" b="1" dirty="0">
                <a:sym typeface="Symbol" panose="05050102010706020507" pitchFamily="18" charset="2"/>
              </a:rPr>
              <a:t> </a:t>
            </a:r>
            <a:r>
              <a:rPr lang="ko-KR" altLang="en-US" b="1" dirty="0" err="1">
                <a:sym typeface="Symbol" panose="05050102010706020507" pitchFamily="18" charset="2"/>
              </a:rPr>
              <a:t>잔차</a:t>
            </a:r>
            <a:r>
              <a:rPr lang="ko-KR" altLang="en-US" b="1" dirty="0">
                <a:sym typeface="Symbol" panose="05050102010706020507" pitchFamily="18" charset="2"/>
              </a:rPr>
              <a:t> 학습 </a:t>
            </a:r>
            <a:endParaRPr lang="en-US" altLang="ko-KR" dirty="0"/>
          </a:p>
          <a:p>
            <a:pPr lvl="1"/>
            <a:r>
              <a:rPr lang="ko-KR" altLang="en-US" dirty="0"/>
              <a:t>다양한 경로를 통해 복합적인 특징 추출 </a:t>
            </a:r>
            <a:endParaRPr lang="en-US" altLang="ko-KR" dirty="0"/>
          </a:p>
          <a:p>
            <a:pPr lvl="2"/>
            <a:r>
              <a:rPr lang="ko-KR" altLang="en-US" dirty="0"/>
              <a:t>필요한 출력이 얻어지면 </a:t>
            </a:r>
            <a:r>
              <a:rPr lang="ko-KR" altLang="en-US" dirty="0" err="1"/>
              <a:t>컨볼루션</a:t>
            </a:r>
            <a:r>
              <a:rPr lang="ko-KR" altLang="en-US" dirty="0"/>
              <a:t> 층을 건너뛸 수 있음</a:t>
            </a:r>
            <a:endParaRPr lang="en-US" altLang="ko-KR" dirty="0"/>
          </a:p>
          <a:p>
            <a:pPr lvl="2"/>
            <a:r>
              <a:rPr lang="ko-KR" altLang="en-US" dirty="0"/>
              <a:t>다양한 조합의 특징 추출 가능 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" y="4588604"/>
            <a:ext cx="3173730" cy="6603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315" y="3787681"/>
            <a:ext cx="3463925" cy="231117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145280" y="4805680"/>
            <a:ext cx="53848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15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DenseNet</a:t>
            </a:r>
            <a:r>
              <a:rPr lang="en-US" altLang="ko-KR" b="1" dirty="0"/>
              <a:t>  </a:t>
            </a:r>
          </a:p>
          <a:p>
            <a:pPr lvl="1"/>
            <a:r>
              <a:rPr lang="ko-KR" altLang="en-US" dirty="0"/>
              <a:t>가오 </a:t>
            </a:r>
            <a:r>
              <a:rPr lang="ko-KR" altLang="en-US" dirty="0" err="1"/>
              <a:t>후앙</a:t>
            </a:r>
            <a:r>
              <a:rPr lang="en-US" altLang="ko-KR" dirty="0"/>
              <a:t>(Gao Huang) </a:t>
            </a:r>
            <a:r>
              <a:rPr lang="ko-KR" altLang="en-US" dirty="0"/>
              <a:t>등이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(2016)</a:t>
            </a:r>
          </a:p>
          <a:p>
            <a:pPr lvl="1"/>
            <a:r>
              <a:rPr lang="ko-KR" altLang="en-US" dirty="0"/>
              <a:t>각 층은 모든 앞 단계에서 올 수 있는 </a:t>
            </a:r>
            <a:r>
              <a:rPr lang="ko-KR" altLang="en-US" dirty="0" err="1"/>
              <a:t>지름질</a:t>
            </a:r>
            <a:r>
              <a:rPr lang="ko-KR" altLang="en-US" dirty="0"/>
              <a:t> 연결 구성 </a:t>
            </a:r>
            <a:r>
              <a:rPr lang="en-US" altLang="ko-KR" dirty="0"/>
              <a:t>  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DenseNet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17" y="5207851"/>
            <a:ext cx="3571875" cy="45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3745" y="5948245"/>
            <a:ext cx="3288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배치 정규화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컨볼루션</a:t>
            </a:r>
            <a:r>
              <a:rPr lang="ko-KR" altLang="en-US" sz="1600" dirty="0"/>
              <a:t> 연산</a:t>
            </a:r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V="1">
            <a:off x="3667946" y="5577840"/>
            <a:ext cx="9974" cy="370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705" y="2952954"/>
            <a:ext cx="5161550" cy="17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9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DenseNet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b="1" dirty="0"/>
                  <a:t>DenseNet – cont. </a:t>
                </a:r>
              </a:p>
              <a:p>
                <a:pPr lvl="1"/>
                <a:r>
                  <a:rPr lang="ko-KR" altLang="en-US" b="1" dirty="0" err="1"/>
                  <a:t>노드의</a:t>
                </a:r>
                <a:r>
                  <a:rPr lang="ko-KR" altLang="en-US" b="1" dirty="0"/>
                  <a:t> 연산</a:t>
                </a:r>
                <a:r>
                  <a:rPr lang="en-US" altLang="ko-KR" b="1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ko-KR" b="1" dirty="0"/>
              </a:p>
              <a:p>
                <a:pPr lvl="2"/>
                <a:r>
                  <a:rPr lang="ko-KR" altLang="en-US" b="1" dirty="0"/>
                  <a:t>배치 정규화</a:t>
                </a:r>
                <a:r>
                  <a:rPr lang="en-US" altLang="ko-KR" b="1" dirty="0"/>
                  <a:t>(BN)-ReLU-</a:t>
                </a:r>
                <a:r>
                  <a:rPr lang="en-US" altLang="ko-KR" dirty="0"/>
                  <a:t>(</a:t>
                </a:r>
                <a:r>
                  <a:rPr lang="en-US" altLang="ko-KR" b="1" dirty="0"/>
                  <a:t>3x3 </a:t>
                </a:r>
                <a:r>
                  <a:rPr lang="ko-KR" altLang="en-US" b="1" dirty="0" err="1"/>
                  <a:t>컨볼루션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각 층은 입력 특징지도와 같은 차원의 특징지도 생성 </a:t>
                </a:r>
                <a:r>
                  <a:rPr lang="en-US" altLang="ko-KR" dirty="0"/>
                  <a:t> </a:t>
                </a:r>
              </a:p>
              <a:p>
                <a:pPr lvl="2"/>
                <a:endParaRPr lang="ko-KR" altLang="en-US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ko-KR" altLang="en-US" b="1" dirty="0" err="1"/>
                  <a:t>병목층</a:t>
                </a:r>
                <a:endParaRPr lang="en-US" altLang="ko-KR" b="1" dirty="0"/>
              </a:p>
              <a:p>
                <a:pPr lvl="3"/>
                <a:r>
                  <a:rPr lang="en-US" altLang="ko-KR" dirty="0"/>
                  <a:t>1x1 </a:t>
                </a:r>
                <a:r>
                  <a:rPr lang="ko-KR" altLang="en-US" dirty="0" err="1"/>
                  <a:t>컨볼루션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출력되는 특징지도의 채널 수 축소 </a:t>
                </a:r>
                <a:r>
                  <a:rPr lang="en-US" altLang="ko-KR" dirty="0"/>
                  <a:t> </a:t>
                </a:r>
              </a:p>
              <a:p>
                <a:pPr lvl="3"/>
                <a:endParaRPr lang="en-US" altLang="ko-KR" dirty="0"/>
              </a:p>
              <a:p>
                <a:pPr lvl="2"/>
                <a:r>
                  <a:rPr lang="ko-KR" altLang="en-US" b="1" dirty="0" err="1"/>
                  <a:t>병목층이</a:t>
                </a:r>
                <a:r>
                  <a:rPr lang="ko-KR" altLang="en-US" b="1" dirty="0"/>
                  <a:t> 있는 층</a:t>
                </a:r>
                <a:endParaRPr lang="en-US" altLang="ko-KR" b="1" dirty="0"/>
              </a:p>
              <a:p>
                <a:pPr lvl="3"/>
                <a:r>
                  <a:rPr lang="en-US" altLang="ko-KR" b="1" dirty="0"/>
                  <a:t>BN-ReLU-(</a:t>
                </a:r>
                <a:r>
                  <a:rPr lang="en-US" altLang="ko-KR" b="1" dirty="0">
                    <a:solidFill>
                      <a:srgbClr val="0000FF"/>
                    </a:solidFill>
                  </a:rPr>
                  <a:t>1x1 </a:t>
                </a:r>
                <a:r>
                  <a:rPr lang="ko-KR" altLang="en-US" b="1" dirty="0" err="1">
                    <a:solidFill>
                      <a:srgbClr val="0000FF"/>
                    </a:solidFill>
                  </a:rPr>
                  <a:t>컨볼루션</a:t>
                </a:r>
                <a:r>
                  <a:rPr lang="en-US" altLang="ko-KR" b="1" dirty="0"/>
                  <a:t>)-BN-ReLU-(3x3 </a:t>
                </a:r>
                <a:r>
                  <a:rPr lang="ko-KR" altLang="en-US" b="1" dirty="0" err="1"/>
                  <a:t>컨볼루션</a:t>
                </a:r>
                <a:r>
                  <a:rPr lang="en-US" altLang="ko-KR" b="1" dirty="0"/>
                  <a:t>)</a:t>
                </a:r>
                <a:endParaRPr lang="ko-KR" altLang="en-US" b="1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19" t="-11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154" y="2667000"/>
            <a:ext cx="5429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22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DenseNet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DenseNet</a:t>
            </a:r>
            <a:r>
              <a:rPr lang="en-US" altLang="ko-KR" b="1" dirty="0"/>
              <a:t> – cont. </a:t>
            </a:r>
          </a:p>
          <a:p>
            <a:pPr lvl="1"/>
            <a:r>
              <a:rPr lang="ko-KR" altLang="en-US" dirty="0"/>
              <a:t>특징지도의 크기를 줄이기 위해 </a:t>
            </a:r>
            <a:r>
              <a:rPr lang="ko-KR" altLang="en-US" dirty="0" err="1"/>
              <a:t>풀링</a:t>
            </a:r>
            <a:r>
              <a:rPr lang="ko-KR" altLang="en-US" dirty="0"/>
              <a:t> 연산 적용 필요</a:t>
            </a:r>
            <a:endParaRPr lang="en-US" altLang="ko-KR" dirty="0"/>
          </a:p>
          <a:p>
            <a:pPr lvl="1"/>
            <a:r>
              <a:rPr lang="ko-KR" altLang="en-US" dirty="0"/>
              <a:t>밀집 블록</a:t>
            </a:r>
            <a:r>
              <a:rPr lang="en-US" altLang="ko-KR" dirty="0"/>
              <a:t>(dense block)</a:t>
            </a:r>
            <a:r>
              <a:rPr lang="ko-KR" altLang="en-US" dirty="0"/>
              <a:t>과 </a:t>
            </a:r>
            <a:r>
              <a:rPr lang="ko-KR" altLang="en-US" dirty="0" err="1"/>
              <a:t>전이층</a:t>
            </a:r>
            <a:r>
              <a:rPr lang="en-US" altLang="ko-KR" dirty="0"/>
              <a:t>(transition layer)</a:t>
            </a:r>
            <a:r>
              <a:rPr lang="ko-KR" altLang="en-US" dirty="0"/>
              <a:t>으로 구성 </a:t>
            </a:r>
            <a:endParaRPr lang="en-US" altLang="ko-KR" dirty="0"/>
          </a:p>
          <a:p>
            <a:pPr lvl="2"/>
            <a:r>
              <a:rPr lang="ko-KR" altLang="en-US" dirty="0" err="1"/>
              <a:t>전이층</a:t>
            </a:r>
            <a:r>
              <a:rPr lang="ko-KR" altLang="en-US" dirty="0"/>
              <a:t> </a:t>
            </a:r>
            <a:r>
              <a:rPr lang="en-US" altLang="ko-KR" dirty="0"/>
              <a:t>: 1x1 </a:t>
            </a:r>
            <a:r>
              <a:rPr lang="ko-KR" altLang="en-US" dirty="0" err="1"/>
              <a:t>컨볼루션과</a:t>
            </a:r>
            <a:r>
              <a:rPr lang="ko-KR" altLang="en-US" dirty="0"/>
              <a:t> 평균값 </a:t>
            </a:r>
            <a:r>
              <a:rPr lang="ko-KR" altLang="en-US" dirty="0" err="1"/>
              <a:t>풀링</a:t>
            </a:r>
            <a:r>
              <a:rPr lang="en-US" altLang="ko-KR" dirty="0"/>
              <a:t>(</a:t>
            </a:r>
            <a:r>
              <a:rPr lang="en-US" altLang="ko-KR" dirty="0" err="1"/>
              <a:t>APool</a:t>
            </a:r>
            <a:r>
              <a:rPr lang="en-US" altLang="ko-KR" dirty="0"/>
              <a:t>)</a:t>
            </a:r>
            <a:r>
              <a:rPr lang="ko-KR" altLang="en-US" dirty="0"/>
              <a:t>으로 구성 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28" y="3172002"/>
            <a:ext cx="7557025" cy="14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2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</a:p>
        </p:txBody>
      </p:sp>
      <p:sp>
        <p:nvSpPr>
          <p:cNvPr id="121859" name="내용 개체 틀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5327650"/>
          </a:xfrm>
        </p:spPr>
        <p:txBody>
          <a:bodyPr/>
          <a:lstStyle/>
          <a:p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dirty="0"/>
              <a:t>(Convolutional Neural Network, </a:t>
            </a:r>
            <a:r>
              <a:rPr lang="en-US" altLang="ko-KR" b="1" dirty="0"/>
              <a:t>CNN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전반부 </a:t>
            </a:r>
            <a:r>
              <a:rPr lang="en-US" altLang="ko-KR" dirty="0"/>
              <a:t>: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연산을 수행하여 </a:t>
            </a:r>
            <a:r>
              <a:rPr lang="ko-KR" altLang="en-US" b="1" dirty="0"/>
              <a:t>특징 추출 </a:t>
            </a:r>
            <a:endParaRPr lang="en-US" altLang="ko-KR" b="1" dirty="0"/>
          </a:p>
          <a:p>
            <a:pPr lvl="1"/>
            <a:r>
              <a:rPr lang="ko-KR" altLang="en-US" dirty="0"/>
              <a:t>후반부 </a:t>
            </a:r>
            <a:r>
              <a:rPr lang="en-US" altLang="ko-KR" dirty="0"/>
              <a:t>: </a:t>
            </a:r>
            <a:r>
              <a:rPr lang="ko-KR" altLang="en-US" dirty="0"/>
              <a:t>특징을 이용하여 </a:t>
            </a:r>
            <a:r>
              <a:rPr lang="ko-KR" altLang="en-US" b="1" dirty="0"/>
              <a:t>분류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영상분류</a:t>
            </a:r>
            <a:r>
              <a:rPr lang="en-US" altLang="ko-KR" dirty="0"/>
              <a:t>, </a:t>
            </a:r>
            <a:r>
              <a:rPr lang="ko-KR" altLang="en-US" dirty="0"/>
              <a:t>문자 인식 등 인식문제에 높은 성능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218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121861" name="_x202374976" descr="EMB000013f864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38" y="2911884"/>
            <a:ext cx="5422808" cy="297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78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DPN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196752"/>
            <a:ext cx="8239761" cy="53285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DPN (Dual Path Network)</a:t>
            </a:r>
          </a:p>
          <a:p>
            <a:pPr lvl="1"/>
            <a:r>
              <a:rPr lang="en-US" altLang="ko-KR" dirty="0" err="1"/>
              <a:t>ResNet</a:t>
            </a:r>
            <a:r>
              <a:rPr lang="ko-KR" altLang="en-US" dirty="0"/>
              <a:t>과 </a:t>
            </a:r>
            <a:r>
              <a:rPr lang="en-US" altLang="ko-KR" dirty="0" err="1"/>
              <a:t>DenseNet</a:t>
            </a:r>
            <a:r>
              <a:rPr lang="ko-KR" altLang="en-US" dirty="0"/>
              <a:t>을 결합한 모델 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en-US" altLang="ko-KR" b="1" dirty="0" err="1"/>
              <a:t>ResNet</a:t>
            </a:r>
            <a:r>
              <a:rPr lang="en-US" altLang="ko-KR" b="1" dirty="0"/>
              <a:t> </a:t>
            </a:r>
          </a:p>
          <a:p>
            <a:pPr lvl="2"/>
            <a:r>
              <a:rPr lang="ko-KR" altLang="en-US" dirty="0"/>
              <a:t>이전 단계의 동일한 특징 정보가 각 단계에 전달되어 이들 특징을 재사용하도록 하는 경향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상대적으로 이전 단계의 특징들로부터 새로운 특징을 만드는 것에는 소극적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 err="1"/>
              <a:t>DenseNet</a:t>
            </a:r>
            <a:r>
              <a:rPr lang="en-US" altLang="ko-KR" b="1" dirty="0"/>
              <a:t> 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새로운 특징이 추출될 가능성이 높음</a:t>
            </a:r>
            <a:endParaRPr lang="en-US" altLang="ko-KR" dirty="0"/>
          </a:p>
          <a:p>
            <a:pPr lvl="2"/>
            <a:r>
              <a:rPr lang="ko-KR" altLang="en-US" dirty="0"/>
              <a:t>이전에 추출된 특징이 다시 추출될 가능성도 높음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384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DPN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DPN – cont.</a:t>
            </a:r>
          </a:p>
          <a:p>
            <a:pPr lvl="1"/>
            <a:r>
              <a:rPr lang="ko-KR" altLang="en-US" b="1" dirty="0"/>
              <a:t>마이크로 블록에서 </a:t>
            </a:r>
            <a:r>
              <a:rPr lang="en-US" altLang="ko-KR" b="1" dirty="0" err="1"/>
              <a:t>DenseNet</a:t>
            </a:r>
            <a:r>
              <a:rPr lang="ko-KR" altLang="en-US" b="1" dirty="0"/>
              <a:t>과 </a:t>
            </a:r>
            <a:r>
              <a:rPr lang="en-US" altLang="ko-KR" b="1" dirty="0" err="1"/>
              <a:t>ResNet</a:t>
            </a:r>
            <a:r>
              <a:rPr lang="ko-KR" altLang="en-US" b="1" dirty="0"/>
              <a:t>의 특징 결합  </a:t>
            </a:r>
            <a:r>
              <a:rPr lang="en-US" altLang="ko-KR" b="1" dirty="0"/>
              <a:t> </a:t>
            </a:r>
          </a:p>
          <a:p>
            <a:pPr marL="457200" lvl="1" indent="0">
              <a:buNone/>
            </a:pP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30" y="2367280"/>
            <a:ext cx="4126101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98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5.2.6 </a:t>
            </a:r>
            <a:r>
              <a:rPr lang="ko-KR" altLang="en-US" dirty="0" err="1"/>
              <a:t>딥러닝</a:t>
            </a:r>
            <a:r>
              <a:rPr lang="ko-KR" altLang="en-US" dirty="0"/>
              <a:t> 신경망의 전이 학습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전이 학습</a:t>
            </a:r>
            <a:r>
              <a:rPr lang="en-US" altLang="ko-KR" dirty="0"/>
              <a:t>(transfer learning)</a:t>
            </a:r>
          </a:p>
          <a:p>
            <a:pPr lvl="1"/>
            <a:r>
              <a:rPr lang="ko-KR" altLang="en-US" dirty="0"/>
              <a:t>큰 규모의 </a:t>
            </a:r>
            <a:r>
              <a:rPr lang="ko-KR" altLang="en-US" dirty="0" err="1"/>
              <a:t>딥러닝</a:t>
            </a:r>
            <a:r>
              <a:rPr lang="ko-KR" altLang="en-US" dirty="0"/>
              <a:t> 신경망을 학습시킬 때는</a:t>
            </a:r>
            <a:r>
              <a:rPr lang="en-US" altLang="ko-KR" dirty="0"/>
              <a:t>, </a:t>
            </a:r>
            <a:r>
              <a:rPr lang="ko-KR" altLang="en-US" dirty="0"/>
              <a:t>많은 학습 데이터와 상당한 학습 시간이 필요</a:t>
            </a:r>
            <a:endParaRPr lang="en-US" altLang="ko-KR" dirty="0"/>
          </a:p>
          <a:p>
            <a:pPr lvl="1"/>
            <a:r>
              <a:rPr lang="ko-KR" altLang="en-US" dirty="0"/>
              <a:t>대규모 영상 데이터베이스인 </a:t>
            </a:r>
            <a:r>
              <a:rPr lang="en-US" altLang="ko-KR" dirty="0"/>
              <a:t>ImageNet </a:t>
            </a:r>
            <a:r>
              <a:rPr lang="ko-KR" altLang="en-US" dirty="0"/>
              <a:t>데이터를 학습한 여러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모델 공개</a:t>
            </a:r>
            <a:endParaRPr lang="en-US" altLang="ko-KR" dirty="0"/>
          </a:p>
          <a:p>
            <a:pPr lvl="1"/>
            <a:r>
              <a:rPr lang="ko-KR" altLang="en-US" dirty="0"/>
              <a:t>공개된 모델을 가져다가 누구나 자신의 문제가 적용해 볼 수도 있고</a:t>
            </a:r>
            <a:r>
              <a:rPr lang="en-US" altLang="ko-KR" dirty="0"/>
              <a:t>, </a:t>
            </a:r>
            <a:r>
              <a:rPr lang="ko-KR" altLang="en-US" dirty="0"/>
              <a:t>모델의 일부 활용 가능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학습된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신경망의 </a:t>
            </a:r>
            <a:r>
              <a:rPr lang="ko-KR" altLang="en-US" dirty="0" err="1"/>
              <a:t>컨볼루션</a:t>
            </a:r>
            <a:r>
              <a:rPr lang="ko-KR" altLang="en-US" dirty="0"/>
              <a:t> 층들을 가져오고 뒤 단계에서 분류하는 다층 </a:t>
            </a:r>
            <a:r>
              <a:rPr lang="ko-KR" altLang="en-US" dirty="0" err="1"/>
              <a:t>퍼셉트론</a:t>
            </a:r>
            <a:r>
              <a:rPr lang="ko-KR" altLang="en-US" dirty="0"/>
              <a:t> 모델을 붙여서 학습</a:t>
            </a:r>
          </a:p>
        </p:txBody>
      </p:sp>
    </p:spTree>
    <p:extLst>
      <p:ext uri="{BB962C8B-B14F-4D97-AF65-F5344CB8AC3E}">
        <p14:creationId xmlns:p14="http://schemas.microsoft.com/office/powerpoint/2010/main" val="49641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/>
              <a:t>5.2.1 </a:t>
            </a:r>
            <a:r>
              <a:rPr lang="ko-KR" altLang="en-US"/>
              <a:t>컨볼루션</a:t>
            </a:r>
            <a:endParaRPr 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컨볼루션</a:t>
            </a:r>
            <a:r>
              <a:rPr lang="en-US" altLang="ko-KR" dirty="0"/>
              <a:t>(</a:t>
            </a:r>
            <a:r>
              <a:rPr lang="en-US" altLang="ko-KR" dirty="0" err="1"/>
              <a:t>covolution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일정 영역의 값들에 대해 가중치를 적용하여 하나의 값을 만드는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62" y="2038031"/>
            <a:ext cx="5843015" cy="1895821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737814" y="4767938"/>
            <a:ext cx="3272483" cy="1666445"/>
            <a:chOff x="437368" y="4925060"/>
            <a:chExt cx="3849392" cy="187979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68" y="4925060"/>
              <a:ext cx="391022" cy="55098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6359" y="4964219"/>
              <a:ext cx="1914525" cy="43814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0716" y="4954663"/>
              <a:ext cx="995795" cy="45893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6359" y="5521047"/>
              <a:ext cx="3200401" cy="409574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5409" y="6015786"/>
              <a:ext cx="3162300" cy="400051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5409" y="6442901"/>
              <a:ext cx="561975" cy="36195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55689" y="5015244"/>
              <a:ext cx="34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=</a:t>
              </a:r>
              <a:endParaRPr lang="ko-KR" alt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364377" y="408037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입력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10445" y="3587931"/>
            <a:ext cx="1487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/>
              <a:t>컨볼루션</a:t>
            </a:r>
            <a:r>
              <a:rPr lang="ko-KR" altLang="en-US" sz="1600" b="1" dirty="0"/>
              <a:t> 필터</a:t>
            </a:r>
            <a:br>
              <a:rPr lang="en-US" altLang="ko-KR" sz="1600" b="1" dirty="0"/>
            </a:br>
            <a:r>
              <a:rPr lang="ko-KR" altLang="en-US" sz="1600" b="1" dirty="0" err="1"/>
              <a:t>커널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마스크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52457" y="408037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/>
              <a:t>컨볼루션</a:t>
            </a:r>
            <a:r>
              <a:rPr lang="ko-KR" altLang="en-US" sz="1600" b="1" dirty="0"/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195751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컨볼루션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55669"/>
              </p:ext>
            </p:extLst>
          </p:nvPr>
        </p:nvGraphicFramePr>
        <p:xfrm>
          <a:off x="1655418" y="1961545"/>
          <a:ext cx="1656185" cy="1512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3436"/>
              </p:ext>
            </p:extLst>
          </p:nvPr>
        </p:nvGraphicFramePr>
        <p:xfrm>
          <a:off x="1670657" y="1961544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734846"/>
              </p:ext>
            </p:extLst>
          </p:nvPr>
        </p:nvGraphicFramePr>
        <p:xfrm>
          <a:off x="6119913" y="1961544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10659"/>
              </p:ext>
            </p:extLst>
          </p:nvPr>
        </p:nvGraphicFramePr>
        <p:xfrm>
          <a:off x="4103689" y="1961544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61451"/>
              </p:ext>
            </p:extLst>
          </p:nvPr>
        </p:nvGraphicFramePr>
        <p:xfrm>
          <a:off x="2015457" y="1961544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146201" y="1961544"/>
            <a:ext cx="274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479953" y="1961544"/>
            <a:ext cx="274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5491" y="1961544"/>
            <a:ext cx="274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146201" y="2283469"/>
            <a:ext cx="274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479953" y="2283469"/>
            <a:ext cx="274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15491" y="2283469"/>
            <a:ext cx="274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50393" y="2571501"/>
            <a:ext cx="274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484145" y="2571501"/>
            <a:ext cx="274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19683" y="2571501"/>
            <a:ext cx="274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4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16928"/>
              </p:ext>
            </p:extLst>
          </p:nvPr>
        </p:nvGraphicFramePr>
        <p:xfrm>
          <a:off x="2340750" y="1961544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851499"/>
              </p:ext>
            </p:extLst>
          </p:nvPr>
        </p:nvGraphicFramePr>
        <p:xfrm>
          <a:off x="1670657" y="2264816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901992"/>
              </p:ext>
            </p:extLst>
          </p:nvPr>
        </p:nvGraphicFramePr>
        <p:xfrm>
          <a:off x="2018885" y="2263138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97021"/>
              </p:ext>
            </p:extLst>
          </p:nvPr>
        </p:nvGraphicFramePr>
        <p:xfrm>
          <a:off x="2340750" y="2257196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429558"/>
              </p:ext>
            </p:extLst>
          </p:nvPr>
        </p:nvGraphicFramePr>
        <p:xfrm>
          <a:off x="1678277" y="2566410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26158"/>
              </p:ext>
            </p:extLst>
          </p:nvPr>
        </p:nvGraphicFramePr>
        <p:xfrm>
          <a:off x="2010426" y="2560468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886245"/>
              </p:ext>
            </p:extLst>
          </p:nvPr>
        </p:nvGraphicFramePr>
        <p:xfrm>
          <a:off x="2345017" y="2566410"/>
          <a:ext cx="993711" cy="90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4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159660" y="361635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입력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5728" y="3123907"/>
            <a:ext cx="1487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/>
              <a:t>컨볼루션</a:t>
            </a:r>
            <a:r>
              <a:rPr lang="ko-KR" altLang="en-US" sz="1600" b="1" dirty="0"/>
              <a:t> 필터</a:t>
            </a:r>
            <a:br>
              <a:rPr lang="en-US" altLang="ko-KR" sz="1600" b="1" dirty="0"/>
            </a:br>
            <a:r>
              <a:rPr lang="ko-KR" altLang="en-US" sz="1600" b="1" dirty="0" err="1"/>
              <a:t>커널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마스크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7740" y="361635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/>
              <a:t>컨볼루션</a:t>
            </a:r>
            <a:r>
              <a:rPr lang="ko-KR" altLang="en-US" sz="1600" b="1" dirty="0"/>
              <a:t> 결과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737814" y="4767938"/>
            <a:ext cx="3272483" cy="1666445"/>
            <a:chOff x="437368" y="4925060"/>
            <a:chExt cx="3849392" cy="187979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368" y="4925060"/>
              <a:ext cx="391022" cy="55098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359" y="4964219"/>
              <a:ext cx="1914525" cy="43814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0716" y="4954663"/>
              <a:ext cx="995795" cy="45893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6359" y="5521047"/>
              <a:ext cx="3200401" cy="409574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5409" y="6015786"/>
              <a:ext cx="3162300" cy="40005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5409" y="6442901"/>
              <a:ext cx="561975" cy="36195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55689" y="5015244"/>
              <a:ext cx="34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=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80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스트라이드</a:t>
            </a:r>
            <a:r>
              <a:rPr lang="en-US" altLang="ko-KR" dirty="0"/>
              <a:t>(stride, </a:t>
            </a:r>
            <a:r>
              <a:rPr lang="ko-KR" altLang="en-US" dirty="0"/>
              <a:t>보폭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커널을</a:t>
            </a:r>
            <a:r>
              <a:rPr lang="ko-KR" altLang="en-US" dirty="0"/>
              <a:t> 다음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연산을 위해 이동시키는 칸 수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 err="1"/>
              <a:t>패딩</a:t>
            </a:r>
            <a:r>
              <a:rPr lang="en-US" altLang="ko-KR" dirty="0"/>
              <a:t>(padding)</a:t>
            </a:r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결과의 크기를 조정하기 위해 입력 배열의 둘레를 확장하고 </a:t>
            </a:r>
            <a:br>
              <a:rPr lang="en-US" altLang="ko-KR" dirty="0"/>
            </a:br>
            <a:r>
              <a:rPr lang="en-US" altLang="ko-KR" dirty="0"/>
              <a:t>0</a:t>
            </a:r>
            <a:r>
              <a:rPr lang="ko-KR" altLang="en-US" dirty="0"/>
              <a:t>으로 채우는 연산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6" descr="no_padding_strid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02" y="5441117"/>
            <a:ext cx="1306385" cy="127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332804" y="2967983"/>
            <a:ext cx="3278933" cy="1965255"/>
            <a:chOff x="4787865" y="1074814"/>
            <a:chExt cx="4800687" cy="2877329"/>
          </a:xfrm>
        </p:grpSpPr>
        <p:pic>
          <p:nvPicPr>
            <p:cNvPr id="6" name="Picture 4" descr="arbitrary_padding_no_strides"/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865" y="1074814"/>
              <a:ext cx="2627819" cy="287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434967" y="2171700"/>
              <a:ext cx="2153585" cy="766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/>
                <a:t>패딩</a:t>
              </a:r>
              <a:r>
                <a:rPr lang="en-US" altLang="ko-KR" sz="1400" b="1" dirty="0"/>
                <a:t>: 2</a:t>
              </a:r>
            </a:p>
            <a:p>
              <a:r>
                <a:rPr lang="ko-KR" altLang="en-US" sz="1400" b="1" dirty="0" err="1"/>
                <a:t>스트라이드</a:t>
              </a:r>
              <a:r>
                <a:rPr lang="en-US" altLang="ko-KR" sz="1400" b="1" dirty="0"/>
                <a:t>: 1</a:t>
              </a:r>
              <a:endParaRPr lang="ko-KR" altLang="en-US" sz="1400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332804" y="4934068"/>
            <a:ext cx="3161919" cy="1923932"/>
            <a:chOff x="4606995" y="4041172"/>
            <a:chExt cx="4629365" cy="2816828"/>
          </a:xfrm>
        </p:grpSpPr>
        <p:pic>
          <p:nvPicPr>
            <p:cNvPr id="9" name="Picture 8" descr="padding_strides_odd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995" y="4041172"/>
              <a:ext cx="3049849" cy="2816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415683" y="4881505"/>
              <a:ext cx="1820677" cy="1081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/>
                <a:t>패딩</a:t>
              </a:r>
              <a:r>
                <a:rPr lang="en-US" altLang="ko-KR" sz="1400" b="1" dirty="0"/>
                <a:t>: 1</a:t>
              </a:r>
            </a:p>
            <a:p>
              <a:r>
                <a:rPr lang="ko-KR" altLang="en-US" sz="1400" b="1" dirty="0" err="1"/>
                <a:t>스트라이드</a:t>
              </a:r>
              <a:r>
                <a:rPr lang="en-US" altLang="ko-KR" sz="1400" b="1" dirty="0"/>
                <a:t>: 2</a:t>
              </a:r>
              <a:endParaRPr lang="ko-KR" altLang="en-US" sz="1400" b="1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293098" y="3373099"/>
            <a:ext cx="2507208" cy="1684977"/>
            <a:chOff x="1039829" y="1320940"/>
            <a:chExt cx="3670804" cy="2466975"/>
          </a:xfrm>
        </p:grpSpPr>
        <p:pic>
          <p:nvPicPr>
            <p:cNvPr id="12" name="Picture 2" descr="no_padding_no_strides1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29" y="1320940"/>
              <a:ext cx="2324100" cy="246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2813822" y="2359589"/>
              <a:ext cx="1896811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/>
                <a:t>스트라이드</a:t>
              </a:r>
              <a:r>
                <a:rPr lang="en-US" altLang="ko-KR" sz="1400" b="1" dirty="0"/>
                <a:t>: 1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620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칼러</a:t>
            </a:r>
            <a:r>
              <a:rPr lang="ko-KR" altLang="en-US" b="1" dirty="0"/>
              <a:t> 영상의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/>
            <a:r>
              <a:rPr lang="ko-KR" altLang="en-US" b="1" dirty="0" err="1"/>
              <a:t>칼러</a:t>
            </a:r>
            <a:r>
              <a:rPr lang="ko-KR" altLang="en-US" b="1" dirty="0"/>
              <a:t> 영상의 다차원 행렬 표현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sz="3200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 err="1"/>
              <a:t>칼러영상의</a:t>
            </a:r>
            <a:r>
              <a:rPr lang="ko-KR" altLang="en-US" b="1" dirty="0"/>
              <a:t>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30" y="2183643"/>
            <a:ext cx="5322227" cy="14057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22" y="1863331"/>
            <a:ext cx="1178300" cy="20182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695" y="4214108"/>
            <a:ext cx="4199573" cy="1846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130" y="6117850"/>
            <a:ext cx="48387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특징지도</a:t>
            </a:r>
            <a:r>
              <a:rPr lang="en-US" altLang="ko-KR" dirty="0"/>
              <a:t>(feature map)</a:t>
            </a:r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필터의 적용 결과로 만들어지는 </a:t>
            </a:r>
            <a:r>
              <a:rPr lang="en-US" altLang="ko-KR" dirty="0"/>
              <a:t>2</a:t>
            </a:r>
            <a:r>
              <a:rPr lang="ko-KR" altLang="en-US" dirty="0"/>
              <a:t>차원 행렬 </a:t>
            </a:r>
            <a:endParaRPr lang="en-US" altLang="ko-KR" dirty="0"/>
          </a:p>
          <a:p>
            <a:pPr lvl="1"/>
            <a:r>
              <a:rPr lang="ko-KR" altLang="en-US" dirty="0"/>
              <a:t>특징지도의 </a:t>
            </a:r>
            <a:r>
              <a:rPr lang="ko-KR" altLang="en-US" dirty="0" err="1"/>
              <a:t>원소값</a:t>
            </a:r>
            <a:endParaRPr lang="en-US" altLang="ko-KR" dirty="0"/>
          </a:p>
          <a:p>
            <a:pPr lvl="2"/>
            <a:r>
              <a:rPr lang="ko-KR" altLang="en-US" dirty="0" err="1"/>
              <a:t>컨볼루션</a:t>
            </a:r>
            <a:r>
              <a:rPr lang="ko-KR" altLang="en-US" dirty="0"/>
              <a:t> 필터에 표현된 특징을 대응되는 위치에 포함하고 있는 정도</a:t>
            </a:r>
            <a:endParaRPr lang="en-US" altLang="ko-KR" dirty="0"/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개의 </a:t>
            </a:r>
            <a:r>
              <a:rPr lang="ko-KR" altLang="en-US" dirty="0" err="1"/>
              <a:t>컨볼루션</a:t>
            </a:r>
            <a:r>
              <a:rPr lang="ko-KR" altLang="en-US" dirty="0"/>
              <a:t> 필터를 적용하면 </a:t>
            </a:r>
            <a:r>
              <a:rPr lang="en-US" altLang="ko-KR" dirty="0"/>
              <a:t>k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특징지도 생성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_x470494096" descr="EMB0000369c2c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36" y="3726374"/>
            <a:ext cx="1676400" cy="176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470493216" descr="EMB0000369c2c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48" y="3698966"/>
            <a:ext cx="2371759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47559" y="3429367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입력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2840039" y="342501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특징지도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30096" y="338582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입력</a:t>
            </a:r>
            <a:endParaRPr lang="ko-KR" altLang="en-US" sz="1400" b="1" dirty="0"/>
          </a:p>
        </p:txBody>
      </p:sp>
      <p:sp>
        <p:nvSpPr>
          <p:cNvPr id="9" name="직사각형 8"/>
          <p:cNvSpPr/>
          <p:nvPr/>
        </p:nvSpPr>
        <p:spPr>
          <a:xfrm>
            <a:off x="5983833" y="338147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특징지도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078039" y="5641345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1</a:t>
            </a:r>
            <a:r>
              <a:rPr lang="ko-KR" altLang="en-US" sz="1400" b="1" dirty="0"/>
              <a:t>개 필터 적용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17330" y="5610865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5</a:t>
            </a:r>
            <a:r>
              <a:rPr lang="ko-KR" altLang="en-US" sz="1400" b="1" dirty="0"/>
              <a:t>개 필터 적용</a:t>
            </a:r>
          </a:p>
        </p:txBody>
      </p:sp>
    </p:spTree>
    <p:extLst>
      <p:ext uri="{BB962C8B-B14F-4D97-AF65-F5344CB8AC3E}">
        <p14:creationId xmlns:p14="http://schemas.microsoft.com/office/powerpoint/2010/main" val="1164127503"/>
      </p:ext>
    </p:extLst>
  </p:cSld>
  <p:clrMapOvr>
    <a:masterClrMapping/>
  </p:clrMapOvr>
</p:sld>
</file>

<file path=ppt/theme/theme1.xml><?xml version="1.0" encoding="utf-8"?>
<a:theme xmlns:a="http://schemas.openxmlformats.org/drawingml/2006/main" name="ai-8 기계학습-최종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ai-8 기계학습-최종</Template>
  <TotalTime>15554</TotalTime>
  <Words>1778</Words>
  <Application>Microsoft Macintosh PowerPoint</Application>
  <PresentationFormat>화면 슬라이드 쇼(4:3)</PresentationFormat>
  <Paragraphs>604</Paragraphs>
  <Slides>42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한컴바탕</vt:lpstr>
      <vt:lpstr>함초롬바탕</vt:lpstr>
      <vt:lpstr>맑은 고딕</vt:lpstr>
      <vt:lpstr>Arial</vt:lpstr>
      <vt:lpstr>Cambria Math</vt:lpstr>
      <vt:lpstr>Comic Sans MS</vt:lpstr>
      <vt:lpstr>Wingdings</vt:lpstr>
      <vt:lpstr>ai-8 기계학습-최종</vt:lpstr>
      <vt:lpstr>딥러닝 Part IL</vt:lpstr>
      <vt:lpstr>5.2 컨볼루션 신경망</vt:lpstr>
      <vt:lpstr>컨볼루션 신경망</vt:lpstr>
      <vt:lpstr>컨볼루션 신경망</vt:lpstr>
      <vt:lpstr>5.2.1 컨볼루션</vt:lpstr>
      <vt:lpstr>컨볼루션</vt:lpstr>
      <vt:lpstr>컨볼루션</vt:lpstr>
      <vt:lpstr>컨볼루션</vt:lpstr>
      <vt:lpstr>컨볼루션</vt:lpstr>
      <vt:lpstr>5.2.2 풀링</vt:lpstr>
      <vt:lpstr>풀링</vt:lpstr>
      <vt:lpstr>5.2.3 컨볼루션 신경망의 구조</vt:lpstr>
      <vt:lpstr>컨볼루션 신경망의 구조</vt:lpstr>
      <vt:lpstr>컨볼루션 신경망의 구조</vt:lpstr>
      <vt:lpstr>5.2.4 컨볼루션 신경망의 학습</vt:lpstr>
      <vt:lpstr>컨볼루션 신경망의 학습</vt:lpstr>
      <vt:lpstr>컨볼루션 신경망의 학습</vt:lpstr>
      <vt:lpstr>컨볼루션 신경망의 학습</vt:lpstr>
      <vt:lpstr>컨볼루션 신경망의 학습</vt:lpstr>
      <vt:lpstr>5.2.5 대표적인 컨볼루션 신경망 모델</vt:lpstr>
      <vt:lpstr>대표적인 컨볼루션 신경망 모델</vt:lpstr>
      <vt:lpstr>대표적인 컨볼루션 신경망 모델</vt:lpstr>
      <vt:lpstr>LeNet 모델 </vt:lpstr>
      <vt:lpstr>AlexNet 모델</vt:lpstr>
      <vt:lpstr>AlexNet 모델</vt:lpstr>
      <vt:lpstr>AlexNet 모델</vt:lpstr>
      <vt:lpstr>VGGNet 모델</vt:lpstr>
      <vt:lpstr>VGGNet 모델</vt:lpstr>
      <vt:lpstr>GoogleNet 모델</vt:lpstr>
      <vt:lpstr>GoogleNet 모델</vt:lpstr>
      <vt:lpstr>GoogleNet 모델</vt:lpstr>
      <vt:lpstr>GoogleNet 모델</vt:lpstr>
      <vt:lpstr>ResNet 모델</vt:lpstr>
      <vt:lpstr>ResNet 모델 </vt:lpstr>
      <vt:lpstr>ResNet 모델</vt:lpstr>
      <vt:lpstr>ResNet 모델</vt:lpstr>
      <vt:lpstr>DenseNet 모델</vt:lpstr>
      <vt:lpstr>DenseNet 모델</vt:lpstr>
      <vt:lpstr>DenseNet 모델</vt:lpstr>
      <vt:lpstr>DPN 모델</vt:lpstr>
      <vt:lpstr>DPN 모델</vt:lpstr>
      <vt:lpstr>5.2.6 딥러닝 신경망의 전이 학습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기계 학습</dc:title>
  <dc:creator>kmlee</dc:creator>
  <cp:lastModifiedBy>김민호</cp:lastModifiedBy>
  <cp:revision>89</cp:revision>
  <cp:lastPrinted>2016-08-04T13:11:15Z</cp:lastPrinted>
  <dcterms:created xsi:type="dcterms:W3CDTF">2016-08-04T08:27:08Z</dcterms:created>
  <dcterms:modified xsi:type="dcterms:W3CDTF">2020-07-26T17:39:14Z</dcterms:modified>
</cp:coreProperties>
</file>